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</p:sldMasterIdLst>
  <p:notesMasterIdLst>
    <p:notesMasterId r:id="rId31"/>
  </p:notesMasterIdLst>
  <p:sldIdLst>
    <p:sldId id="295" r:id="rId3"/>
    <p:sldId id="296" r:id="rId4"/>
    <p:sldId id="259" r:id="rId5"/>
    <p:sldId id="297" r:id="rId6"/>
    <p:sldId id="320" r:id="rId7"/>
    <p:sldId id="322" r:id="rId8"/>
    <p:sldId id="323" r:id="rId9"/>
    <p:sldId id="321" r:id="rId10"/>
    <p:sldId id="298" r:id="rId11"/>
    <p:sldId id="299" r:id="rId12"/>
    <p:sldId id="300" r:id="rId13"/>
    <p:sldId id="301" r:id="rId14"/>
    <p:sldId id="302" r:id="rId15"/>
    <p:sldId id="303" r:id="rId16"/>
    <p:sldId id="304" r:id="rId17"/>
    <p:sldId id="305" r:id="rId18"/>
    <p:sldId id="306" r:id="rId19"/>
    <p:sldId id="263" r:id="rId20"/>
    <p:sldId id="271" r:id="rId21"/>
    <p:sldId id="310" r:id="rId22"/>
    <p:sldId id="311" r:id="rId23"/>
    <p:sldId id="313" r:id="rId24"/>
    <p:sldId id="315" r:id="rId25"/>
    <p:sldId id="316" r:id="rId26"/>
    <p:sldId id="317" r:id="rId27"/>
    <p:sldId id="318" r:id="rId28"/>
    <p:sldId id="319" r:id="rId29"/>
    <p:sldId id="324" r:id="rId3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3925"/>
    <a:srgbClr val="6600CC"/>
    <a:srgbClr val="990033"/>
    <a:srgbClr val="99FFCC"/>
    <a:srgbClr val="EC77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3" d="100"/>
          <a:sy n="93" d="100"/>
        </p:scale>
        <p:origin x="-900" y="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3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D7153C-FE52-47E4-9323-FB4DCCCA15B6}" type="doc">
      <dgm:prSet loTypeId="urn:microsoft.com/office/officeart/2005/8/layout/equation1" loCatId="process" qsTypeId="urn:microsoft.com/office/officeart/2005/8/quickstyle/simple5" qsCatId="simple" csTypeId="urn:microsoft.com/office/officeart/2005/8/colors/accent1_2#1" csCatId="accent1" phldr="1"/>
      <dgm:spPr/>
    </dgm:pt>
    <dgm:pt modelId="{C8CBFE65-E3C5-483E-A4DF-574E3815FDA8}">
      <dgm:prSet phldrT="[Текст]" custT="1"/>
      <dgm:spPr/>
      <dgm:t>
        <a:bodyPr/>
        <a:lstStyle/>
        <a:p>
          <a:r>
            <a:rPr lang="ru-RU" sz="1400" dirty="0" smtClean="0"/>
            <a:t>тренинги</a:t>
          </a:r>
          <a:endParaRPr lang="ru-RU" sz="1400" dirty="0"/>
        </a:p>
      </dgm:t>
    </dgm:pt>
    <dgm:pt modelId="{ED9FCF96-DB96-4D0E-9F04-3AFDA9CF24D7}" type="parTrans" cxnId="{49DCE9ED-93C4-49C9-8043-5472723CDFA3}">
      <dgm:prSet/>
      <dgm:spPr/>
      <dgm:t>
        <a:bodyPr/>
        <a:lstStyle/>
        <a:p>
          <a:endParaRPr lang="ru-RU"/>
        </a:p>
      </dgm:t>
    </dgm:pt>
    <dgm:pt modelId="{8A3C53F4-A744-4122-B169-1A9757D53987}" type="sibTrans" cxnId="{49DCE9ED-93C4-49C9-8043-5472723CDFA3}">
      <dgm:prSet/>
      <dgm:spPr/>
      <dgm:t>
        <a:bodyPr/>
        <a:lstStyle/>
        <a:p>
          <a:endParaRPr lang="ru-RU"/>
        </a:p>
      </dgm:t>
    </dgm:pt>
    <dgm:pt modelId="{37BF7170-6B80-46BE-B8E6-2504381B1735}">
      <dgm:prSet phldrT="[Текст]" custT="1"/>
      <dgm:spPr/>
      <dgm:t>
        <a:bodyPr/>
        <a:lstStyle/>
        <a:p>
          <a:r>
            <a:rPr lang="ru-RU" sz="1200" dirty="0" smtClean="0"/>
            <a:t>мотивация</a:t>
          </a:r>
          <a:endParaRPr lang="ru-RU" sz="1200" dirty="0"/>
        </a:p>
      </dgm:t>
    </dgm:pt>
    <dgm:pt modelId="{66AC8352-C447-4A43-821E-10AB41C919E5}" type="parTrans" cxnId="{E7C53927-BC46-4D7F-8E06-2A2745330DAD}">
      <dgm:prSet/>
      <dgm:spPr/>
      <dgm:t>
        <a:bodyPr/>
        <a:lstStyle/>
        <a:p>
          <a:endParaRPr lang="ru-RU"/>
        </a:p>
      </dgm:t>
    </dgm:pt>
    <dgm:pt modelId="{49CED3F9-9DB9-4976-83E1-E7E47BD6A4EA}" type="sibTrans" cxnId="{E7C53927-BC46-4D7F-8E06-2A2745330DAD}">
      <dgm:prSet/>
      <dgm:spPr/>
      <dgm:t>
        <a:bodyPr/>
        <a:lstStyle/>
        <a:p>
          <a:endParaRPr lang="ru-RU"/>
        </a:p>
      </dgm:t>
    </dgm:pt>
    <dgm:pt modelId="{1D449619-A72F-4794-8A86-CFC84AFAAB3A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200" dirty="0" smtClean="0"/>
            <a:t>Улучшение атмосферы сотрудничества в классе</a:t>
          </a:r>
        </a:p>
        <a:p>
          <a:pPr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dirty="0"/>
        </a:p>
      </dgm:t>
    </dgm:pt>
    <dgm:pt modelId="{59A36624-8300-47E1-8190-52AC81C47C15}" type="parTrans" cxnId="{33A97CB6-C143-415D-ACF8-6587812FD0F4}">
      <dgm:prSet/>
      <dgm:spPr/>
      <dgm:t>
        <a:bodyPr/>
        <a:lstStyle/>
        <a:p>
          <a:endParaRPr lang="ru-RU"/>
        </a:p>
      </dgm:t>
    </dgm:pt>
    <dgm:pt modelId="{C2272B61-0F41-4078-BDF9-514E18D9F5DA}" type="sibTrans" cxnId="{33A97CB6-C143-415D-ACF8-6587812FD0F4}">
      <dgm:prSet/>
      <dgm:spPr/>
      <dgm:t>
        <a:bodyPr/>
        <a:lstStyle/>
        <a:p>
          <a:endParaRPr lang="ru-RU"/>
        </a:p>
      </dgm:t>
    </dgm:pt>
    <dgm:pt modelId="{C21C8AA7-20E2-471C-B417-FBB1ACD29D38}" type="pres">
      <dgm:prSet presAssocID="{90D7153C-FE52-47E4-9323-FB4DCCCA15B6}" presName="linearFlow" presStyleCnt="0">
        <dgm:presLayoutVars>
          <dgm:dir/>
          <dgm:resizeHandles val="exact"/>
        </dgm:presLayoutVars>
      </dgm:prSet>
      <dgm:spPr/>
    </dgm:pt>
    <dgm:pt modelId="{E3F06004-2D32-44DB-91E0-C1ADFC70C310}" type="pres">
      <dgm:prSet presAssocID="{C8CBFE65-E3C5-483E-A4DF-574E3815FDA8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C95D09-7FDB-46CA-8E07-EADC3B3EA6FE}" type="pres">
      <dgm:prSet presAssocID="{8A3C53F4-A744-4122-B169-1A9757D53987}" presName="spacerL" presStyleCnt="0"/>
      <dgm:spPr/>
    </dgm:pt>
    <dgm:pt modelId="{FA481BE1-ED60-47F3-9387-A8A416864566}" type="pres">
      <dgm:prSet presAssocID="{8A3C53F4-A744-4122-B169-1A9757D53987}" presName="sibTrans" presStyleLbl="sibTrans2D1" presStyleIdx="0" presStyleCnt="2"/>
      <dgm:spPr/>
      <dgm:t>
        <a:bodyPr/>
        <a:lstStyle/>
        <a:p>
          <a:endParaRPr lang="ru-RU"/>
        </a:p>
      </dgm:t>
    </dgm:pt>
    <dgm:pt modelId="{15B59CA1-2A6E-41B1-8F08-8084FFD96B68}" type="pres">
      <dgm:prSet presAssocID="{8A3C53F4-A744-4122-B169-1A9757D53987}" presName="spacerR" presStyleCnt="0"/>
      <dgm:spPr/>
    </dgm:pt>
    <dgm:pt modelId="{9F6125A7-1889-4AF1-8E9E-DE5EC8594E3A}" type="pres">
      <dgm:prSet presAssocID="{37BF7170-6B80-46BE-B8E6-2504381B1735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F0B04A-A02C-47F6-A02C-723B955F40A1}" type="pres">
      <dgm:prSet presAssocID="{49CED3F9-9DB9-4976-83E1-E7E47BD6A4EA}" presName="spacerL" presStyleCnt="0"/>
      <dgm:spPr/>
    </dgm:pt>
    <dgm:pt modelId="{54A13EFE-969A-4E7C-98D5-C7694C10D93D}" type="pres">
      <dgm:prSet presAssocID="{49CED3F9-9DB9-4976-83E1-E7E47BD6A4EA}" presName="sibTrans" presStyleLbl="sibTrans2D1" presStyleIdx="1" presStyleCnt="2"/>
      <dgm:spPr/>
      <dgm:t>
        <a:bodyPr/>
        <a:lstStyle/>
        <a:p>
          <a:endParaRPr lang="ru-RU"/>
        </a:p>
      </dgm:t>
    </dgm:pt>
    <dgm:pt modelId="{42E14E0D-202F-46C0-8932-A2FE28CE0F4A}" type="pres">
      <dgm:prSet presAssocID="{49CED3F9-9DB9-4976-83E1-E7E47BD6A4EA}" presName="spacerR" presStyleCnt="0"/>
      <dgm:spPr/>
    </dgm:pt>
    <dgm:pt modelId="{4DAB3089-0522-4C88-A19F-DA251332A913}" type="pres">
      <dgm:prSet presAssocID="{1D449619-A72F-4794-8A86-CFC84AFAAB3A}" presName="node" presStyleLbl="node1" presStyleIdx="2" presStyleCnt="3" custScaleX="160592" custScaleY="1728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9DCE9ED-93C4-49C9-8043-5472723CDFA3}" srcId="{90D7153C-FE52-47E4-9323-FB4DCCCA15B6}" destId="{C8CBFE65-E3C5-483E-A4DF-574E3815FDA8}" srcOrd="0" destOrd="0" parTransId="{ED9FCF96-DB96-4D0E-9F04-3AFDA9CF24D7}" sibTransId="{8A3C53F4-A744-4122-B169-1A9757D53987}"/>
    <dgm:cxn modelId="{47EBD183-1780-449A-B678-0476BC16C630}" type="presOf" srcId="{49CED3F9-9DB9-4976-83E1-E7E47BD6A4EA}" destId="{54A13EFE-969A-4E7C-98D5-C7694C10D93D}" srcOrd="0" destOrd="0" presId="urn:microsoft.com/office/officeart/2005/8/layout/equation1"/>
    <dgm:cxn modelId="{E5B916BB-63E6-4227-AE17-CDD83EF3B3D8}" type="presOf" srcId="{1D449619-A72F-4794-8A86-CFC84AFAAB3A}" destId="{4DAB3089-0522-4C88-A19F-DA251332A913}" srcOrd="0" destOrd="0" presId="urn:microsoft.com/office/officeart/2005/8/layout/equation1"/>
    <dgm:cxn modelId="{62796DCE-45D6-409A-9545-C409093C8ADA}" type="presOf" srcId="{C8CBFE65-E3C5-483E-A4DF-574E3815FDA8}" destId="{E3F06004-2D32-44DB-91E0-C1ADFC70C310}" srcOrd="0" destOrd="0" presId="urn:microsoft.com/office/officeart/2005/8/layout/equation1"/>
    <dgm:cxn modelId="{BA0AFAA1-BF29-48D3-9C94-9D66C41E7957}" type="presOf" srcId="{37BF7170-6B80-46BE-B8E6-2504381B1735}" destId="{9F6125A7-1889-4AF1-8E9E-DE5EC8594E3A}" srcOrd="0" destOrd="0" presId="urn:microsoft.com/office/officeart/2005/8/layout/equation1"/>
    <dgm:cxn modelId="{2709BEFB-8D91-4CE8-8BF7-B50E654E0C6B}" type="presOf" srcId="{90D7153C-FE52-47E4-9323-FB4DCCCA15B6}" destId="{C21C8AA7-20E2-471C-B417-FBB1ACD29D38}" srcOrd="0" destOrd="0" presId="urn:microsoft.com/office/officeart/2005/8/layout/equation1"/>
    <dgm:cxn modelId="{E7C53927-BC46-4D7F-8E06-2A2745330DAD}" srcId="{90D7153C-FE52-47E4-9323-FB4DCCCA15B6}" destId="{37BF7170-6B80-46BE-B8E6-2504381B1735}" srcOrd="1" destOrd="0" parTransId="{66AC8352-C447-4A43-821E-10AB41C919E5}" sibTransId="{49CED3F9-9DB9-4976-83E1-E7E47BD6A4EA}"/>
    <dgm:cxn modelId="{33A97CB6-C143-415D-ACF8-6587812FD0F4}" srcId="{90D7153C-FE52-47E4-9323-FB4DCCCA15B6}" destId="{1D449619-A72F-4794-8A86-CFC84AFAAB3A}" srcOrd="2" destOrd="0" parTransId="{59A36624-8300-47E1-8190-52AC81C47C15}" sibTransId="{C2272B61-0F41-4078-BDF9-514E18D9F5DA}"/>
    <dgm:cxn modelId="{7553775C-1855-4E6B-A1DC-F86B756B488E}" type="presOf" srcId="{8A3C53F4-A744-4122-B169-1A9757D53987}" destId="{FA481BE1-ED60-47F3-9387-A8A416864566}" srcOrd="0" destOrd="0" presId="urn:microsoft.com/office/officeart/2005/8/layout/equation1"/>
    <dgm:cxn modelId="{A0D2AD47-AFB7-4C3D-902D-8E4386818078}" type="presParOf" srcId="{C21C8AA7-20E2-471C-B417-FBB1ACD29D38}" destId="{E3F06004-2D32-44DB-91E0-C1ADFC70C310}" srcOrd="0" destOrd="0" presId="urn:microsoft.com/office/officeart/2005/8/layout/equation1"/>
    <dgm:cxn modelId="{D06C3288-FF56-4F67-8C87-8319C9A4144E}" type="presParOf" srcId="{C21C8AA7-20E2-471C-B417-FBB1ACD29D38}" destId="{BAC95D09-7FDB-46CA-8E07-EADC3B3EA6FE}" srcOrd="1" destOrd="0" presId="urn:microsoft.com/office/officeart/2005/8/layout/equation1"/>
    <dgm:cxn modelId="{4E6302B0-891C-47E7-999E-00381F6C30D5}" type="presParOf" srcId="{C21C8AA7-20E2-471C-B417-FBB1ACD29D38}" destId="{FA481BE1-ED60-47F3-9387-A8A416864566}" srcOrd="2" destOrd="0" presId="urn:microsoft.com/office/officeart/2005/8/layout/equation1"/>
    <dgm:cxn modelId="{01635FB6-C65B-45DE-8C54-31B204471C0E}" type="presParOf" srcId="{C21C8AA7-20E2-471C-B417-FBB1ACD29D38}" destId="{15B59CA1-2A6E-41B1-8F08-8084FFD96B68}" srcOrd="3" destOrd="0" presId="urn:microsoft.com/office/officeart/2005/8/layout/equation1"/>
    <dgm:cxn modelId="{E01C447E-DF90-4273-BD4C-554EE8DE082F}" type="presParOf" srcId="{C21C8AA7-20E2-471C-B417-FBB1ACD29D38}" destId="{9F6125A7-1889-4AF1-8E9E-DE5EC8594E3A}" srcOrd="4" destOrd="0" presId="urn:microsoft.com/office/officeart/2005/8/layout/equation1"/>
    <dgm:cxn modelId="{74AA9323-083B-4C55-A6F7-ADEB669A62CD}" type="presParOf" srcId="{C21C8AA7-20E2-471C-B417-FBB1ACD29D38}" destId="{B6F0B04A-A02C-47F6-A02C-723B955F40A1}" srcOrd="5" destOrd="0" presId="urn:microsoft.com/office/officeart/2005/8/layout/equation1"/>
    <dgm:cxn modelId="{5AD2D346-E81C-48CB-8353-EFBCBC21453B}" type="presParOf" srcId="{C21C8AA7-20E2-471C-B417-FBB1ACD29D38}" destId="{54A13EFE-969A-4E7C-98D5-C7694C10D93D}" srcOrd="6" destOrd="0" presId="urn:microsoft.com/office/officeart/2005/8/layout/equation1"/>
    <dgm:cxn modelId="{34FAADD1-02FF-466D-BB75-02658169546F}" type="presParOf" srcId="{C21C8AA7-20E2-471C-B417-FBB1ACD29D38}" destId="{42E14E0D-202F-46C0-8932-A2FE28CE0F4A}" srcOrd="7" destOrd="0" presId="urn:microsoft.com/office/officeart/2005/8/layout/equation1"/>
    <dgm:cxn modelId="{131E5717-727A-4347-A904-86D11215FC56}" type="presParOf" srcId="{C21C8AA7-20E2-471C-B417-FBB1ACD29D38}" destId="{4DAB3089-0522-4C88-A19F-DA251332A913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0D7153C-FE52-47E4-9323-FB4DCCCA15B6}" type="doc">
      <dgm:prSet loTypeId="urn:microsoft.com/office/officeart/2005/8/layout/equation1" loCatId="process" qsTypeId="urn:microsoft.com/office/officeart/2005/8/quickstyle/simple5" qsCatId="simple" csTypeId="urn:microsoft.com/office/officeart/2005/8/colors/accent1_2#2" csCatId="accent1" phldr="1"/>
      <dgm:spPr/>
    </dgm:pt>
    <dgm:pt modelId="{C8CBFE65-E3C5-483E-A4DF-574E3815FDA8}">
      <dgm:prSet phldrT="[Текст]" custT="1"/>
      <dgm:spPr/>
      <dgm:t>
        <a:bodyPr/>
        <a:lstStyle/>
        <a:p>
          <a:r>
            <a:rPr lang="ru-RU" sz="1400" dirty="0" smtClean="0"/>
            <a:t>Работа в группах</a:t>
          </a:r>
          <a:endParaRPr lang="ru-RU" sz="1400" dirty="0"/>
        </a:p>
      </dgm:t>
    </dgm:pt>
    <dgm:pt modelId="{ED9FCF96-DB96-4D0E-9F04-3AFDA9CF24D7}" type="parTrans" cxnId="{49DCE9ED-93C4-49C9-8043-5472723CDFA3}">
      <dgm:prSet/>
      <dgm:spPr/>
      <dgm:t>
        <a:bodyPr/>
        <a:lstStyle/>
        <a:p>
          <a:endParaRPr lang="ru-RU"/>
        </a:p>
      </dgm:t>
    </dgm:pt>
    <dgm:pt modelId="{8A3C53F4-A744-4122-B169-1A9757D53987}" type="sibTrans" cxnId="{49DCE9ED-93C4-49C9-8043-5472723CDFA3}">
      <dgm:prSet/>
      <dgm:spPr/>
      <dgm:t>
        <a:bodyPr/>
        <a:lstStyle/>
        <a:p>
          <a:endParaRPr lang="ru-RU"/>
        </a:p>
      </dgm:t>
    </dgm:pt>
    <dgm:pt modelId="{37BF7170-6B80-46BE-B8E6-2504381B1735}">
      <dgm:prSet phldrT="[Текст]" custT="1"/>
      <dgm:spPr/>
      <dgm:t>
        <a:bodyPr/>
        <a:lstStyle/>
        <a:p>
          <a:r>
            <a:rPr lang="ru-RU" sz="1200" dirty="0" smtClean="0"/>
            <a:t>Использование приемов</a:t>
          </a:r>
          <a:endParaRPr lang="ru-RU" sz="1200" dirty="0"/>
        </a:p>
      </dgm:t>
    </dgm:pt>
    <dgm:pt modelId="{66AC8352-C447-4A43-821E-10AB41C919E5}" type="parTrans" cxnId="{E7C53927-BC46-4D7F-8E06-2A2745330DAD}">
      <dgm:prSet/>
      <dgm:spPr/>
      <dgm:t>
        <a:bodyPr/>
        <a:lstStyle/>
        <a:p>
          <a:endParaRPr lang="ru-RU"/>
        </a:p>
      </dgm:t>
    </dgm:pt>
    <dgm:pt modelId="{49CED3F9-9DB9-4976-83E1-E7E47BD6A4EA}" type="sibTrans" cxnId="{E7C53927-BC46-4D7F-8E06-2A2745330DAD}">
      <dgm:prSet/>
      <dgm:spPr/>
      <dgm:t>
        <a:bodyPr/>
        <a:lstStyle/>
        <a:p>
          <a:endParaRPr lang="ru-RU"/>
        </a:p>
      </dgm:t>
    </dgm:pt>
    <dgm:pt modelId="{1D449619-A72F-4794-8A86-CFC84AFAAB3A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200" dirty="0" smtClean="0"/>
            <a:t>Каждый ученик вовлечен в работу на уроке </a:t>
          </a:r>
        </a:p>
        <a:p>
          <a:pPr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dirty="0"/>
        </a:p>
      </dgm:t>
    </dgm:pt>
    <dgm:pt modelId="{59A36624-8300-47E1-8190-52AC81C47C15}" type="parTrans" cxnId="{33A97CB6-C143-415D-ACF8-6587812FD0F4}">
      <dgm:prSet/>
      <dgm:spPr/>
      <dgm:t>
        <a:bodyPr/>
        <a:lstStyle/>
        <a:p>
          <a:endParaRPr lang="ru-RU"/>
        </a:p>
      </dgm:t>
    </dgm:pt>
    <dgm:pt modelId="{C2272B61-0F41-4078-BDF9-514E18D9F5DA}" type="sibTrans" cxnId="{33A97CB6-C143-415D-ACF8-6587812FD0F4}">
      <dgm:prSet/>
      <dgm:spPr/>
      <dgm:t>
        <a:bodyPr/>
        <a:lstStyle/>
        <a:p>
          <a:endParaRPr lang="ru-RU"/>
        </a:p>
      </dgm:t>
    </dgm:pt>
    <dgm:pt modelId="{C21C8AA7-20E2-471C-B417-FBB1ACD29D38}" type="pres">
      <dgm:prSet presAssocID="{90D7153C-FE52-47E4-9323-FB4DCCCA15B6}" presName="linearFlow" presStyleCnt="0">
        <dgm:presLayoutVars>
          <dgm:dir/>
          <dgm:resizeHandles val="exact"/>
        </dgm:presLayoutVars>
      </dgm:prSet>
      <dgm:spPr/>
    </dgm:pt>
    <dgm:pt modelId="{E3F06004-2D32-44DB-91E0-C1ADFC70C310}" type="pres">
      <dgm:prSet presAssocID="{C8CBFE65-E3C5-483E-A4DF-574E3815FDA8}" presName="node" presStyleLbl="node1" presStyleIdx="0" presStyleCnt="3" custScaleX="146483" custScaleY="1469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C95D09-7FDB-46CA-8E07-EADC3B3EA6FE}" type="pres">
      <dgm:prSet presAssocID="{8A3C53F4-A744-4122-B169-1A9757D53987}" presName="spacerL" presStyleCnt="0"/>
      <dgm:spPr/>
    </dgm:pt>
    <dgm:pt modelId="{FA481BE1-ED60-47F3-9387-A8A416864566}" type="pres">
      <dgm:prSet presAssocID="{8A3C53F4-A744-4122-B169-1A9757D53987}" presName="sibTrans" presStyleLbl="sibTrans2D1" presStyleIdx="0" presStyleCnt="2"/>
      <dgm:spPr/>
      <dgm:t>
        <a:bodyPr/>
        <a:lstStyle/>
        <a:p>
          <a:endParaRPr lang="ru-RU"/>
        </a:p>
      </dgm:t>
    </dgm:pt>
    <dgm:pt modelId="{15B59CA1-2A6E-41B1-8F08-8084FFD96B68}" type="pres">
      <dgm:prSet presAssocID="{8A3C53F4-A744-4122-B169-1A9757D53987}" presName="spacerR" presStyleCnt="0"/>
      <dgm:spPr/>
    </dgm:pt>
    <dgm:pt modelId="{9F6125A7-1889-4AF1-8E9E-DE5EC8594E3A}" type="pres">
      <dgm:prSet presAssocID="{37BF7170-6B80-46BE-B8E6-2504381B1735}" presName="node" presStyleLbl="node1" presStyleIdx="1" presStyleCnt="3" custScaleX="138010" custScaleY="1456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F0B04A-A02C-47F6-A02C-723B955F40A1}" type="pres">
      <dgm:prSet presAssocID="{49CED3F9-9DB9-4976-83E1-E7E47BD6A4EA}" presName="spacerL" presStyleCnt="0"/>
      <dgm:spPr/>
    </dgm:pt>
    <dgm:pt modelId="{54A13EFE-969A-4E7C-98D5-C7694C10D93D}" type="pres">
      <dgm:prSet presAssocID="{49CED3F9-9DB9-4976-83E1-E7E47BD6A4EA}" presName="sibTrans" presStyleLbl="sibTrans2D1" presStyleIdx="1" presStyleCnt="2"/>
      <dgm:spPr/>
      <dgm:t>
        <a:bodyPr/>
        <a:lstStyle/>
        <a:p>
          <a:endParaRPr lang="ru-RU"/>
        </a:p>
      </dgm:t>
    </dgm:pt>
    <dgm:pt modelId="{42E14E0D-202F-46C0-8932-A2FE28CE0F4A}" type="pres">
      <dgm:prSet presAssocID="{49CED3F9-9DB9-4976-83E1-E7E47BD6A4EA}" presName="spacerR" presStyleCnt="0"/>
      <dgm:spPr/>
    </dgm:pt>
    <dgm:pt modelId="{4DAB3089-0522-4C88-A19F-DA251332A913}" type="pres">
      <dgm:prSet presAssocID="{1D449619-A72F-4794-8A86-CFC84AFAAB3A}" presName="node" presStyleLbl="node1" presStyleIdx="2" presStyleCnt="3" custScaleX="160592" custScaleY="1728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D891CE9-33A9-46DA-864A-21002B6F730E}" type="presOf" srcId="{37BF7170-6B80-46BE-B8E6-2504381B1735}" destId="{9F6125A7-1889-4AF1-8E9E-DE5EC8594E3A}" srcOrd="0" destOrd="0" presId="urn:microsoft.com/office/officeart/2005/8/layout/equation1"/>
    <dgm:cxn modelId="{49DCE9ED-93C4-49C9-8043-5472723CDFA3}" srcId="{90D7153C-FE52-47E4-9323-FB4DCCCA15B6}" destId="{C8CBFE65-E3C5-483E-A4DF-574E3815FDA8}" srcOrd="0" destOrd="0" parTransId="{ED9FCF96-DB96-4D0E-9F04-3AFDA9CF24D7}" sibTransId="{8A3C53F4-A744-4122-B169-1A9757D53987}"/>
    <dgm:cxn modelId="{E7C53927-BC46-4D7F-8E06-2A2745330DAD}" srcId="{90D7153C-FE52-47E4-9323-FB4DCCCA15B6}" destId="{37BF7170-6B80-46BE-B8E6-2504381B1735}" srcOrd="1" destOrd="0" parTransId="{66AC8352-C447-4A43-821E-10AB41C919E5}" sibTransId="{49CED3F9-9DB9-4976-83E1-E7E47BD6A4EA}"/>
    <dgm:cxn modelId="{33A97CB6-C143-415D-ACF8-6587812FD0F4}" srcId="{90D7153C-FE52-47E4-9323-FB4DCCCA15B6}" destId="{1D449619-A72F-4794-8A86-CFC84AFAAB3A}" srcOrd="2" destOrd="0" parTransId="{59A36624-8300-47E1-8190-52AC81C47C15}" sibTransId="{C2272B61-0F41-4078-BDF9-514E18D9F5DA}"/>
    <dgm:cxn modelId="{208683E3-5B52-4F62-BAA8-E52C54696772}" type="presOf" srcId="{90D7153C-FE52-47E4-9323-FB4DCCCA15B6}" destId="{C21C8AA7-20E2-471C-B417-FBB1ACD29D38}" srcOrd="0" destOrd="0" presId="urn:microsoft.com/office/officeart/2005/8/layout/equation1"/>
    <dgm:cxn modelId="{AB0F2E0E-8B22-49DA-BDBF-92F856BF1F5A}" type="presOf" srcId="{49CED3F9-9DB9-4976-83E1-E7E47BD6A4EA}" destId="{54A13EFE-969A-4E7C-98D5-C7694C10D93D}" srcOrd="0" destOrd="0" presId="urn:microsoft.com/office/officeart/2005/8/layout/equation1"/>
    <dgm:cxn modelId="{CA74999F-D020-4286-A1C5-FE60294FE2ED}" type="presOf" srcId="{1D449619-A72F-4794-8A86-CFC84AFAAB3A}" destId="{4DAB3089-0522-4C88-A19F-DA251332A913}" srcOrd="0" destOrd="0" presId="urn:microsoft.com/office/officeart/2005/8/layout/equation1"/>
    <dgm:cxn modelId="{3456B3FB-CE8C-466C-9424-FEA5B54D29E6}" type="presOf" srcId="{8A3C53F4-A744-4122-B169-1A9757D53987}" destId="{FA481BE1-ED60-47F3-9387-A8A416864566}" srcOrd="0" destOrd="0" presId="urn:microsoft.com/office/officeart/2005/8/layout/equation1"/>
    <dgm:cxn modelId="{FC5CB219-FD28-4887-A495-0AB9372B0444}" type="presOf" srcId="{C8CBFE65-E3C5-483E-A4DF-574E3815FDA8}" destId="{E3F06004-2D32-44DB-91E0-C1ADFC70C310}" srcOrd="0" destOrd="0" presId="urn:microsoft.com/office/officeart/2005/8/layout/equation1"/>
    <dgm:cxn modelId="{C96A6F0E-B2BA-4D96-AC53-DB70E4A4C914}" type="presParOf" srcId="{C21C8AA7-20E2-471C-B417-FBB1ACD29D38}" destId="{E3F06004-2D32-44DB-91E0-C1ADFC70C310}" srcOrd="0" destOrd="0" presId="urn:microsoft.com/office/officeart/2005/8/layout/equation1"/>
    <dgm:cxn modelId="{A33356BE-CE66-4542-A51A-105A7E7C350C}" type="presParOf" srcId="{C21C8AA7-20E2-471C-B417-FBB1ACD29D38}" destId="{BAC95D09-7FDB-46CA-8E07-EADC3B3EA6FE}" srcOrd="1" destOrd="0" presId="urn:microsoft.com/office/officeart/2005/8/layout/equation1"/>
    <dgm:cxn modelId="{BFFD8F79-CF6C-4089-8AC5-78931C8E4E4B}" type="presParOf" srcId="{C21C8AA7-20E2-471C-B417-FBB1ACD29D38}" destId="{FA481BE1-ED60-47F3-9387-A8A416864566}" srcOrd="2" destOrd="0" presId="urn:microsoft.com/office/officeart/2005/8/layout/equation1"/>
    <dgm:cxn modelId="{AEA14AF1-F49A-42A3-A7DF-971564ADBFA9}" type="presParOf" srcId="{C21C8AA7-20E2-471C-B417-FBB1ACD29D38}" destId="{15B59CA1-2A6E-41B1-8F08-8084FFD96B68}" srcOrd="3" destOrd="0" presId="urn:microsoft.com/office/officeart/2005/8/layout/equation1"/>
    <dgm:cxn modelId="{12B84465-3EDA-4380-9C31-D946DB53C2BF}" type="presParOf" srcId="{C21C8AA7-20E2-471C-B417-FBB1ACD29D38}" destId="{9F6125A7-1889-4AF1-8E9E-DE5EC8594E3A}" srcOrd="4" destOrd="0" presId="urn:microsoft.com/office/officeart/2005/8/layout/equation1"/>
    <dgm:cxn modelId="{707C0323-A731-4FDE-8491-70D374AC67E6}" type="presParOf" srcId="{C21C8AA7-20E2-471C-B417-FBB1ACD29D38}" destId="{B6F0B04A-A02C-47F6-A02C-723B955F40A1}" srcOrd="5" destOrd="0" presId="urn:microsoft.com/office/officeart/2005/8/layout/equation1"/>
    <dgm:cxn modelId="{A4C153ED-4D96-45F5-A50C-50652BB5BEA7}" type="presParOf" srcId="{C21C8AA7-20E2-471C-B417-FBB1ACD29D38}" destId="{54A13EFE-969A-4E7C-98D5-C7694C10D93D}" srcOrd="6" destOrd="0" presId="urn:microsoft.com/office/officeart/2005/8/layout/equation1"/>
    <dgm:cxn modelId="{05D57D52-3E75-49BC-8CFB-B65B84898334}" type="presParOf" srcId="{C21C8AA7-20E2-471C-B417-FBB1ACD29D38}" destId="{42E14E0D-202F-46C0-8932-A2FE28CE0F4A}" srcOrd="7" destOrd="0" presId="urn:microsoft.com/office/officeart/2005/8/layout/equation1"/>
    <dgm:cxn modelId="{88614F40-D11C-4B31-82ED-00B7BDB32C2E}" type="presParOf" srcId="{C21C8AA7-20E2-471C-B417-FBB1ACD29D38}" destId="{4DAB3089-0522-4C88-A19F-DA251332A913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0D7153C-FE52-47E4-9323-FB4DCCCA15B6}" type="doc">
      <dgm:prSet loTypeId="urn:microsoft.com/office/officeart/2005/8/layout/equation1" loCatId="process" qsTypeId="urn:microsoft.com/office/officeart/2005/8/quickstyle/simple5" qsCatId="simple" csTypeId="urn:microsoft.com/office/officeart/2005/8/colors/accent1_2#3" csCatId="accent1" phldr="1"/>
      <dgm:spPr/>
    </dgm:pt>
    <dgm:pt modelId="{C8CBFE65-E3C5-483E-A4DF-574E3815FDA8}">
      <dgm:prSet phldrT="[Текст]" custT="1"/>
      <dgm:spPr/>
      <dgm:t>
        <a:bodyPr/>
        <a:lstStyle/>
        <a:p>
          <a:r>
            <a:rPr lang="ru-RU" sz="1400" dirty="0" smtClean="0"/>
            <a:t>Интегрированные задания</a:t>
          </a:r>
          <a:endParaRPr lang="ru-RU" sz="1400" dirty="0"/>
        </a:p>
      </dgm:t>
    </dgm:pt>
    <dgm:pt modelId="{ED9FCF96-DB96-4D0E-9F04-3AFDA9CF24D7}" type="parTrans" cxnId="{49DCE9ED-93C4-49C9-8043-5472723CDFA3}">
      <dgm:prSet/>
      <dgm:spPr/>
      <dgm:t>
        <a:bodyPr/>
        <a:lstStyle/>
        <a:p>
          <a:endParaRPr lang="ru-RU"/>
        </a:p>
      </dgm:t>
    </dgm:pt>
    <dgm:pt modelId="{8A3C53F4-A744-4122-B169-1A9757D53987}" type="sibTrans" cxnId="{49DCE9ED-93C4-49C9-8043-5472723CDFA3}">
      <dgm:prSet/>
      <dgm:spPr/>
      <dgm:t>
        <a:bodyPr/>
        <a:lstStyle/>
        <a:p>
          <a:endParaRPr lang="ru-RU"/>
        </a:p>
      </dgm:t>
    </dgm:pt>
    <dgm:pt modelId="{1D449619-A72F-4794-8A86-CFC84AFAAB3A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200" dirty="0" smtClean="0"/>
            <a:t>Повышение мотивации к обучению</a:t>
          </a:r>
        </a:p>
        <a:p>
          <a:pPr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dirty="0"/>
        </a:p>
      </dgm:t>
    </dgm:pt>
    <dgm:pt modelId="{59A36624-8300-47E1-8190-52AC81C47C15}" type="parTrans" cxnId="{33A97CB6-C143-415D-ACF8-6587812FD0F4}">
      <dgm:prSet/>
      <dgm:spPr/>
      <dgm:t>
        <a:bodyPr/>
        <a:lstStyle/>
        <a:p>
          <a:endParaRPr lang="ru-RU"/>
        </a:p>
      </dgm:t>
    </dgm:pt>
    <dgm:pt modelId="{C2272B61-0F41-4078-BDF9-514E18D9F5DA}" type="sibTrans" cxnId="{33A97CB6-C143-415D-ACF8-6587812FD0F4}">
      <dgm:prSet/>
      <dgm:spPr/>
      <dgm:t>
        <a:bodyPr/>
        <a:lstStyle/>
        <a:p>
          <a:endParaRPr lang="ru-RU"/>
        </a:p>
      </dgm:t>
    </dgm:pt>
    <dgm:pt modelId="{37BF7170-6B80-46BE-B8E6-2504381B1735}">
      <dgm:prSet phldrT="[Текст]" custT="1"/>
      <dgm:spPr/>
      <dgm:t>
        <a:bodyPr/>
        <a:lstStyle/>
        <a:p>
          <a:r>
            <a:rPr lang="ru-RU" sz="1200" dirty="0" smtClean="0"/>
            <a:t>Интерес детей</a:t>
          </a:r>
          <a:endParaRPr lang="ru-RU" sz="1200" dirty="0"/>
        </a:p>
      </dgm:t>
    </dgm:pt>
    <dgm:pt modelId="{49CED3F9-9DB9-4976-83E1-E7E47BD6A4EA}" type="sibTrans" cxnId="{E7C53927-BC46-4D7F-8E06-2A2745330DAD}">
      <dgm:prSet/>
      <dgm:spPr/>
      <dgm:t>
        <a:bodyPr/>
        <a:lstStyle/>
        <a:p>
          <a:endParaRPr lang="ru-RU"/>
        </a:p>
      </dgm:t>
    </dgm:pt>
    <dgm:pt modelId="{66AC8352-C447-4A43-821E-10AB41C919E5}" type="parTrans" cxnId="{E7C53927-BC46-4D7F-8E06-2A2745330DAD}">
      <dgm:prSet/>
      <dgm:spPr/>
      <dgm:t>
        <a:bodyPr/>
        <a:lstStyle/>
        <a:p>
          <a:endParaRPr lang="ru-RU"/>
        </a:p>
      </dgm:t>
    </dgm:pt>
    <dgm:pt modelId="{C21C8AA7-20E2-471C-B417-FBB1ACD29D38}" type="pres">
      <dgm:prSet presAssocID="{90D7153C-FE52-47E4-9323-FB4DCCCA15B6}" presName="linearFlow" presStyleCnt="0">
        <dgm:presLayoutVars>
          <dgm:dir/>
          <dgm:resizeHandles val="exact"/>
        </dgm:presLayoutVars>
      </dgm:prSet>
      <dgm:spPr/>
    </dgm:pt>
    <dgm:pt modelId="{E3F06004-2D32-44DB-91E0-C1ADFC70C310}" type="pres">
      <dgm:prSet presAssocID="{C8CBFE65-E3C5-483E-A4DF-574E3815FDA8}" presName="node" presStyleLbl="node1" presStyleIdx="0" presStyleCnt="3" custScaleX="175513" custScaleY="1469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C95D09-7FDB-46CA-8E07-EADC3B3EA6FE}" type="pres">
      <dgm:prSet presAssocID="{8A3C53F4-A744-4122-B169-1A9757D53987}" presName="spacerL" presStyleCnt="0"/>
      <dgm:spPr/>
    </dgm:pt>
    <dgm:pt modelId="{FA481BE1-ED60-47F3-9387-A8A416864566}" type="pres">
      <dgm:prSet presAssocID="{8A3C53F4-A744-4122-B169-1A9757D53987}" presName="sibTrans" presStyleLbl="sibTrans2D1" presStyleIdx="0" presStyleCnt="2"/>
      <dgm:spPr/>
      <dgm:t>
        <a:bodyPr/>
        <a:lstStyle/>
        <a:p>
          <a:endParaRPr lang="ru-RU"/>
        </a:p>
      </dgm:t>
    </dgm:pt>
    <dgm:pt modelId="{15B59CA1-2A6E-41B1-8F08-8084FFD96B68}" type="pres">
      <dgm:prSet presAssocID="{8A3C53F4-A744-4122-B169-1A9757D53987}" presName="spacerR" presStyleCnt="0"/>
      <dgm:spPr/>
    </dgm:pt>
    <dgm:pt modelId="{9F6125A7-1889-4AF1-8E9E-DE5EC8594E3A}" type="pres">
      <dgm:prSet presAssocID="{37BF7170-6B80-46BE-B8E6-2504381B1735}" presName="node" presStyleLbl="node1" presStyleIdx="1" presStyleCnt="3" custScaleX="138010" custScaleY="1456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F0B04A-A02C-47F6-A02C-723B955F40A1}" type="pres">
      <dgm:prSet presAssocID="{49CED3F9-9DB9-4976-83E1-E7E47BD6A4EA}" presName="spacerL" presStyleCnt="0"/>
      <dgm:spPr/>
    </dgm:pt>
    <dgm:pt modelId="{54A13EFE-969A-4E7C-98D5-C7694C10D93D}" type="pres">
      <dgm:prSet presAssocID="{49CED3F9-9DB9-4976-83E1-E7E47BD6A4EA}" presName="sibTrans" presStyleLbl="sibTrans2D1" presStyleIdx="1" presStyleCnt="2"/>
      <dgm:spPr/>
      <dgm:t>
        <a:bodyPr/>
        <a:lstStyle/>
        <a:p>
          <a:endParaRPr lang="ru-RU"/>
        </a:p>
      </dgm:t>
    </dgm:pt>
    <dgm:pt modelId="{42E14E0D-202F-46C0-8932-A2FE28CE0F4A}" type="pres">
      <dgm:prSet presAssocID="{49CED3F9-9DB9-4976-83E1-E7E47BD6A4EA}" presName="spacerR" presStyleCnt="0"/>
      <dgm:spPr/>
    </dgm:pt>
    <dgm:pt modelId="{4DAB3089-0522-4C88-A19F-DA251332A913}" type="pres">
      <dgm:prSet presAssocID="{1D449619-A72F-4794-8A86-CFC84AFAAB3A}" presName="node" presStyleLbl="node1" presStyleIdx="2" presStyleCnt="3" custScaleX="195797" custScaleY="1944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A2AD19B-6945-4203-9F0B-81FB2135B445}" type="presOf" srcId="{37BF7170-6B80-46BE-B8E6-2504381B1735}" destId="{9F6125A7-1889-4AF1-8E9E-DE5EC8594E3A}" srcOrd="0" destOrd="0" presId="urn:microsoft.com/office/officeart/2005/8/layout/equation1"/>
    <dgm:cxn modelId="{09B6BEDA-A5B7-4FA5-947A-BE398DB2E03A}" type="presOf" srcId="{C8CBFE65-E3C5-483E-A4DF-574E3815FDA8}" destId="{E3F06004-2D32-44DB-91E0-C1ADFC70C310}" srcOrd="0" destOrd="0" presId="urn:microsoft.com/office/officeart/2005/8/layout/equation1"/>
    <dgm:cxn modelId="{49DCE9ED-93C4-49C9-8043-5472723CDFA3}" srcId="{90D7153C-FE52-47E4-9323-FB4DCCCA15B6}" destId="{C8CBFE65-E3C5-483E-A4DF-574E3815FDA8}" srcOrd="0" destOrd="0" parTransId="{ED9FCF96-DB96-4D0E-9F04-3AFDA9CF24D7}" sibTransId="{8A3C53F4-A744-4122-B169-1A9757D53987}"/>
    <dgm:cxn modelId="{86EAB12B-E89B-4FE4-87D3-7FFECA8A539D}" type="presOf" srcId="{90D7153C-FE52-47E4-9323-FB4DCCCA15B6}" destId="{C21C8AA7-20E2-471C-B417-FBB1ACD29D38}" srcOrd="0" destOrd="0" presId="urn:microsoft.com/office/officeart/2005/8/layout/equation1"/>
    <dgm:cxn modelId="{E7C53927-BC46-4D7F-8E06-2A2745330DAD}" srcId="{90D7153C-FE52-47E4-9323-FB4DCCCA15B6}" destId="{37BF7170-6B80-46BE-B8E6-2504381B1735}" srcOrd="1" destOrd="0" parTransId="{66AC8352-C447-4A43-821E-10AB41C919E5}" sibTransId="{49CED3F9-9DB9-4976-83E1-E7E47BD6A4EA}"/>
    <dgm:cxn modelId="{33A97CB6-C143-415D-ACF8-6587812FD0F4}" srcId="{90D7153C-FE52-47E4-9323-FB4DCCCA15B6}" destId="{1D449619-A72F-4794-8A86-CFC84AFAAB3A}" srcOrd="2" destOrd="0" parTransId="{59A36624-8300-47E1-8190-52AC81C47C15}" sibTransId="{C2272B61-0F41-4078-BDF9-514E18D9F5DA}"/>
    <dgm:cxn modelId="{11F5F5C2-80CA-42A0-A4E8-C24AB1FC0A07}" type="presOf" srcId="{8A3C53F4-A744-4122-B169-1A9757D53987}" destId="{FA481BE1-ED60-47F3-9387-A8A416864566}" srcOrd="0" destOrd="0" presId="urn:microsoft.com/office/officeart/2005/8/layout/equation1"/>
    <dgm:cxn modelId="{D192D455-D6C7-4814-8960-BED5FBB25137}" type="presOf" srcId="{49CED3F9-9DB9-4976-83E1-E7E47BD6A4EA}" destId="{54A13EFE-969A-4E7C-98D5-C7694C10D93D}" srcOrd="0" destOrd="0" presId="urn:microsoft.com/office/officeart/2005/8/layout/equation1"/>
    <dgm:cxn modelId="{5FA8C936-24FC-4937-AF78-4BCB58B2B846}" type="presOf" srcId="{1D449619-A72F-4794-8A86-CFC84AFAAB3A}" destId="{4DAB3089-0522-4C88-A19F-DA251332A913}" srcOrd="0" destOrd="0" presId="urn:microsoft.com/office/officeart/2005/8/layout/equation1"/>
    <dgm:cxn modelId="{60F18D8A-B7A3-45B9-A5A0-9C9565AF5614}" type="presParOf" srcId="{C21C8AA7-20E2-471C-B417-FBB1ACD29D38}" destId="{E3F06004-2D32-44DB-91E0-C1ADFC70C310}" srcOrd="0" destOrd="0" presId="urn:microsoft.com/office/officeart/2005/8/layout/equation1"/>
    <dgm:cxn modelId="{264169A6-71BB-4AE4-AE4E-EECBC4A9C693}" type="presParOf" srcId="{C21C8AA7-20E2-471C-B417-FBB1ACD29D38}" destId="{BAC95D09-7FDB-46CA-8E07-EADC3B3EA6FE}" srcOrd="1" destOrd="0" presId="urn:microsoft.com/office/officeart/2005/8/layout/equation1"/>
    <dgm:cxn modelId="{71E19BFB-F306-4DBE-9C75-34A7A1234DF9}" type="presParOf" srcId="{C21C8AA7-20E2-471C-B417-FBB1ACD29D38}" destId="{FA481BE1-ED60-47F3-9387-A8A416864566}" srcOrd="2" destOrd="0" presId="urn:microsoft.com/office/officeart/2005/8/layout/equation1"/>
    <dgm:cxn modelId="{772BA040-EBA0-4F31-BDC7-7628E973C884}" type="presParOf" srcId="{C21C8AA7-20E2-471C-B417-FBB1ACD29D38}" destId="{15B59CA1-2A6E-41B1-8F08-8084FFD96B68}" srcOrd="3" destOrd="0" presId="urn:microsoft.com/office/officeart/2005/8/layout/equation1"/>
    <dgm:cxn modelId="{91AF7A29-FDD9-4B17-9BB3-9C2454ED28D4}" type="presParOf" srcId="{C21C8AA7-20E2-471C-B417-FBB1ACD29D38}" destId="{9F6125A7-1889-4AF1-8E9E-DE5EC8594E3A}" srcOrd="4" destOrd="0" presId="urn:microsoft.com/office/officeart/2005/8/layout/equation1"/>
    <dgm:cxn modelId="{751DC159-DB54-48F5-93A2-E73339433F30}" type="presParOf" srcId="{C21C8AA7-20E2-471C-B417-FBB1ACD29D38}" destId="{B6F0B04A-A02C-47F6-A02C-723B955F40A1}" srcOrd="5" destOrd="0" presId="urn:microsoft.com/office/officeart/2005/8/layout/equation1"/>
    <dgm:cxn modelId="{BE5FE0BD-8E95-45EC-BC3B-38E4336BCB94}" type="presParOf" srcId="{C21C8AA7-20E2-471C-B417-FBB1ACD29D38}" destId="{54A13EFE-969A-4E7C-98D5-C7694C10D93D}" srcOrd="6" destOrd="0" presId="urn:microsoft.com/office/officeart/2005/8/layout/equation1"/>
    <dgm:cxn modelId="{3A0A437F-452C-45A2-B00F-D3BFA0A89C8B}" type="presParOf" srcId="{C21C8AA7-20E2-471C-B417-FBB1ACD29D38}" destId="{42E14E0D-202F-46C0-8932-A2FE28CE0F4A}" srcOrd="7" destOrd="0" presId="urn:microsoft.com/office/officeart/2005/8/layout/equation1"/>
    <dgm:cxn modelId="{AF32D621-F7E2-4F79-9E85-A4A672E089E9}" type="presParOf" srcId="{C21C8AA7-20E2-471C-B417-FBB1ACD29D38}" destId="{4DAB3089-0522-4C88-A19F-DA251332A913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A3B1112-7997-4626-ABD8-482E99A3CCA5}" type="doc">
      <dgm:prSet loTypeId="urn:microsoft.com/office/officeart/2005/8/layout/venn1" loCatId="relationship" qsTypeId="urn:microsoft.com/office/officeart/2005/8/quickstyle/simple1#2" qsCatId="simple" csTypeId="urn:microsoft.com/office/officeart/2005/8/colors/accent2_4" csCatId="accent2" phldr="1"/>
      <dgm:spPr/>
    </dgm:pt>
    <dgm:pt modelId="{924E848B-7025-4E4F-B3CC-4830CDA14930}">
      <dgm:prSet phldrT="[Текст]"/>
      <dgm:spPr/>
      <dgm:t>
        <a:bodyPr/>
        <a:lstStyle/>
        <a:p>
          <a:r>
            <a:rPr lang="ru-RU" dirty="0" smtClean="0"/>
            <a:t>Работа в группе на первых уроках</a:t>
          </a:r>
          <a:endParaRPr lang="ru-RU" dirty="0"/>
        </a:p>
      </dgm:t>
    </dgm:pt>
    <dgm:pt modelId="{785A15FB-47F2-42CB-AA32-43AB5B0967C7}" type="parTrans" cxnId="{DC134BB5-7A41-4F1B-8DD1-A5A30600BD1C}">
      <dgm:prSet/>
      <dgm:spPr/>
      <dgm:t>
        <a:bodyPr/>
        <a:lstStyle/>
        <a:p>
          <a:endParaRPr lang="ru-RU"/>
        </a:p>
      </dgm:t>
    </dgm:pt>
    <dgm:pt modelId="{80E9F5E0-C76E-4254-9A8B-C01572027EA0}" type="sibTrans" cxnId="{DC134BB5-7A41-4F1B-8DD1-A5A30600BD1C}">
      <dgm:prSet/>
      <dgm:spPr/>
      <dgm:t>
        <a:bodyPr/>
        <a:lstStyle/>
        <a:p>
          <a:endParaRPr lang="ru-RU"/>
        </a:p>
      </dgm:t>
    </dgm:pt>
    <dgm:pt modelId="{7A4BA730-F0D5-4B0D-B7EB-D8007BEC90BC}">
      <dgm:prSet phldrT="[Текст]"/>
      <dgm:spPr/>
      <dgm:t>
        <a:bodyPr/>
        <a:lstStyle/>
        <a:p>
          <a:r>
            <a:rPr lang="ru-RU" dirty="0" smtClean="0"/>
            <a:t>Не соблюдение регламента времени на первых уроках</a:t>
          </a:r>
          <a:endParaRPr lang="ru-RU" dirty="0"/>
        </a:p>
      </dgm:t>
    </dgm:pt>
    <dgm:pt modelId="{A0013255-E475-456A-9D26-5A81A92F858F}" type="parTrans" cxnId="{55EE6EE1-870B-48F6-9023-8BC69FA84783}">
      <dgm:prSet/>
      <dgm:spPr/>
      <dgm:t>
        <a:bodyPr/>
        <a:lstStyle/>
        <a:p>
          <a:endParaRPr lang="ru-RU"/>
        </a:p>
      </dgm:t>
    </dgm:pt>
    <dgm:pt modelId="{52C44206-5673-47CB-865B-EA80C42983CE}" type="sibTrans" cxnId="{55EE6EE1-870B-48F6-9023-8BC69FA84783}">
      <dgm:prSet/>
      <dgm:spPr/>
      <dgm:t>
        <a:bodyPr/>
        <a:lstStyle/>
        <a:p>
          <a:endParaRPr lang="ru-RU"/>
        </a:p>
      </dgm:t>
    </dgm:pt>
    <dgm:pt modelId="{C44254F5-0854-420E-A1C8-3F0761849CBC}">
      <dgm:prSet phldrT="[Текст]"/>
      <dgm:spPr/>
      <dgm:t>
        <a:bodyPr/>
        <a:lstStyle/>
        <a:p>
          <a:r>
            <a:rPr lang="ru-RU" dirty="0" smtClean="0"/>
            <a:t> Беседа-спор в группах с детьми со слабой мотивацией обучения</a:t>
          </a:r>
          <a:endParaRPr lang="ru-RU" dirty="0"/>
        </a:p>
      </dgm:t>
    </dgm:pt>
    <dgm:pt modelId="{64579B79-711C-47D3-9D79-068B428965D1}" type="sibTrans" cxnId="{7BDA5494-E7ED-4BC2-8C40-042CA49BE693}">
      <dgm:prSet/>
      <dgm:spPr/>
      <dgm:t>
        <a:bodyPr/>
        <a:lstStyle/>
        <a:p>
          <a:endParaRPr lang="ru-RU"/>
        </a:p>
      </dgm:t>
    </dgm:pt>
    <dgm:pt modelId="{55E6A8CF-B40F-47E5-800A-D43FAB8DC814}" type="parTrans" cxnId="{7BDA5494-E7ED-4BC2-8C40-042CA49BE693}">
      <dgm:prSet/>
      <dgm:spPr/>
      <dgm:t>
        <a:bodyPr/>
        <a:lstStyle/>
        <a:p>
          <a:endParaRPr lang="ru-RU"/>
        </a:p>
      </dgm:t>
    </dgm:pt>
    <dgm:pt modelId="{D97FFE34-B025-4D0B-81F3-F24B507EE5E4}" type="pres">
      <dgm:prSet presAssocID="{9A3B1112-7997-4626-ABD8-482E99A3CCA5}" presName="compositeShape" presStyleCnt="0">
        <dgm:presLayoutVars>
          <dgm:chMax val="7"/>
          <dgm:dir/>
          <dgm:resizeHandles val="exact"/>
        </dgm:presLayoutVars>
      </dgm:prSet>
      <dgm:spPr/>
    </dgm:pt>
    <dgm:pt modelId="{4C8703FA-65DD-44A6-BCEE-33D8CDD3C5AC}" type="pres">
      <dgm:prSet presAssocID="{924E848B-7025-4E4F-B3CC-4830CDA14930}" presName="circ1" presStyleLbl="vennNode1" presStyleIdx="0" presStyleCnt="3"/>
      <dgm:spPr/>
      <dgm:t>
        <a:bodyPr/>
        <a:lstStyle/>
        <a:p>
          <a:endParaRPr lang="ru-RU"/>
        </a:p>
      </dgm:t>
    </dgm:pt>
    <dgm:pt modelId="{A58CD382-C701-4D6D-95CC-38D30A98815B}" type="pres">
      <dgm:prSet presAssocID="{924E848B-7025-4E4F-B3CC-4830CDA14930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C1D242-CE09-48E4-9914-AA2AE0BFFCC9}" type="pres">
      <dgm:prSet presAssocID="{7A4BA730-F0D5-4B0D-B7EB-D8007BEC90BC}" presName="circ2" presStyleLbl="vennNode1" presStyleIdx="1" presStyleCnt="3"/>
      <dgm:spPr/>
      <dgm:t>
        <a:bodyPr/>
        <a:lstStyle/>
        <a:p>
          <a:endParaRPr lang="ru-RU"/>
        </a:p>
      </dgm:t>
    </dgm:pt>
    <dgm:pt modelId="{2BB50DE5-BDB2-4588-95E4-35B83928D2F2}" type="pres">
      <dgm:prSet presAssocID="{7A4BA730-F0D5-4B0D-B7EB-D8007BEC90BC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BC4297-2129-4CB8-96C2-6A68985FE09A}" type="pres">
      <dgm:prSet presAssocID="{C44254F5-0854-420E-A1C8-3F0761849CBC}" presName="circ3" presStyleLbl="vennNode1" presStyleIdx="2" presStyleCnt="3"/>
      <dgm:spPr/>
      <dgm:t>
        <a:bodyPr/>
        <a:lstStyle/>
        <a:p>
          <a:endParaRPr lang="ru-RU"/>
        </a:p>
      </dgm:t>
    </dgm:pt>
    <dgm:pt modelId="{DE26FA89-B8E2-41C8-B885-7A1076812F20}" type="pres">
      <dgm:prSet presAssocID="{C44254F5-0854-420E-A1C8-3F0761849CBC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9A5E9D9-650C-4781-876D-803FE0631C75}" type="presOf" srcId="{C44254F5-0854-420E-A1C8-3F0761849CBC}" destId="{DE26FA89-B8E2-41C8-B885-7A1076812F20}" srcOrd="1" destOrd="0" presId="urn:microsoft.com/office/officeart/2005/8/layout/venn1"/>
    <dgm:cxn modelId="{3C48B706-B553-4DDA-BCF7-94A785C73596}" type="presOf" srcId="{C44254F5-0854-420E-A1C8-3F0761849CBC}" destId="{8FBC4297-2129-4CB8-96C2-6A68985FE09A}" srcOrd="0" destOrd="0" presId="urn:microsoft.com/office/officeart/2005/8/layout/venn1"/>
    <dgm:cxn modelId="{3BC93CC2-5AE7-4576-9B8A-AFD909229996}" type="presOf" srcId="{7A4BA730-F0D5-4B0D-B7EB-D8007BEC90BC}" destId="{C9C1D242-CE09-48E4-9914-AA2AE0BFFCC9}" srcOrd="0" destOrd="0" presId="urn:microsoft.com/office/officeart/2005/8/layout/venn1"/>
    <dgm:cxn modelId="{55EE6EE1-870B-48F6-9023-8BC69FA84783}" srcId="{9A3B1112-7997-4626-ABD8-482E99A3CCA5}" destId="{7A4BA730-F0D5-4B0D-B7EB-D8007BEC90BC}" srcOrd="1" destOrd="0" parTransId="{A0013255-E475-456A-9D26-5A81A92F858F}" sibTransId="{52C44206-5673-47CB-865B-EA80C42983CE}"/>
    <dgm:cxn modelId="{DC134BB5-7A41-4F1B-8DD1-A5A30600BD1C}" srcId="{9A3B1112-7997-4626-ABD8-482E99A3CCA5}" destId="{924E848B-7025-4E4F-B3CC-4830CDA14930}" srcOrd="0" destOrd="0" parTransId="{785A15FB-47F2-42CB-AA32-43AB5B0967C7}" sibTransId="{80E9F5E0-C76E-4254-9A8B-C01572027EA0}"/>
    <dgm:cxn modelId="{691BFB8E-FBF1-4457-AAC7-66E902F8118C}" type="presOf" srcId="{924E848B-7025-4E4F-B3CC-4830CDA14930}" destId="{A58CD382-C701-4D6D-95CC-38D30A98815B}" srcOrd="1" destOrd="0" presId="urn:microsoft.com/office/officeart/2005/8/layout/venn1"/>
    <dgm:cxn modelId="{32F5107C-EDE1-4BB0-BF9E-BBDE4AA83AF1}" type="presOf" srcId="{7A4BA730-F0D5-4B0D-B7EB-D8007BEC90BC}" destId="{2BB50DE5-BDB2-4588-95E4-35B83928D2F2}" srcOrd="1" destOrd="0" presId="urn:microsoft.com/office/officeart/2005/8/layout/venn1"/>
    <dgm:cxn modelId="{9CFD6E35-4679-4132-AC51-AD7FAE25C904}" type="presOf" srcId="{924E848B-7025-4E4F-B3CC-4830CDA14930}" destId="{4C8703FA-65DD-44A6-BCEE-33D8CDD3C5AC}" srcOrd="0" destOrd="0" presId="urn:microsoft.com/office/officeart/2005/8/layout/venn1"/>
    <dgm:cxn modelId="{7BDA5494-E7ED-4BC2-8C40-042CA49BE693}" srcId="{9A3B1112-7997-4626-ABD8-482E99A3CCA5}" destId="{C44254F5-0854-420E-A1C8-3F0761849CBC}" srcOrd="2" destOrd="0" parTransId="{55E6A8CF-B40F-47E5-800A-D43FAB8DC814}" sibTransId="{64579B79-711C-47D3-9D79-068B428965D1}"/>
    <dgm:cxn modelId="{E06CF785-BAC8-42AC-B017-1E84B1E893A0}" type="presOf" srcId="{9A3B1112-7997-4626-ABD8-482E99A3CCA5}" destId="{D97FFE34-B025-4D0B-81F3-F24B507EE5E4}" srcOrd="0" destOrd="0" presId="urn:microsoft.com/office/officeart/2005/8/layout/venn1"/>
    <dgm:cxn modelId="{CC50B2B0-0675-49B9-A4F3-1E14B92DFD01}" type="presParOf" srcId="{D97FFE34-B025-4D0B-81F3-F24B507EE5E4}" destId="{4C8703FA-65DD-44A6-BCEE-33D8CDD3C5AC}" srcOrd="0" destOrd="0" presId="urn:microsoft.com/office/officeart/2005/8/layout/venn1"/>
    <dgm:cxn modelId="{F4B8A6F2-64D5-4CA6-806E-C8947D203599}" type="presParOf" srcId="{D97FFE34-B025-4D0B-81F3-F24B507EE5E4}" destId="{A58CD382-C701-4D6D-95CC-38D30A98815B}" srcOrd="1" destOrd="0" presId="urn:microsoft.com/office/officeart/2005/8/layout/venn1"/>
    <dgm:cxn modelId="{4CAD1393-D947-4E16-BED7-4A8156F4D6DA}" type="presParOf" srcId="{D97FFE34-B025-4D0B-81F3-F24B507EE5E4}" destId="{C9C1D242-CE09-48E4-9914-AA2AE0BFFCC9}" srcOrd="2" destOrd="0" presId="urn:microsoft.com/office/officeart/2005/8/layout/venn1"/>
    <dgm:cxn modelId="{BDA28E25-AFE8-4926-B640-7D1FDF7FC0FE}" type="presParOf" srcId="{D97FFE34-B025-4D0B-81F3-F24B507EE5E4}" destId="{2BB50DE5-BDB2-4588-95E4-35B83928D2F2}" srcOrd="3" destOrd="0" presId="urn:microsoft.com/office/officeart/2005/8/layout/venn1"/>
    <dgm:cxn modelId="{7261EBA9-DC73-43E3-9C94-7F2E62B34CD0}" type="presParOf" srcId="{D97FFE34-B025-4D0B-81F3-F24B507EE5E4}" destId="{8FBC4297-2129-4CB8-96C2-6A68985FE09A}" srcOrd="4" destOrd="0" presId="urn:microsoft.com/office/officeart/2005/8/layout/venn1"/>
    <dgm:cxn modelId="{FF535815-162A-4E9C-95B9-724278259367}" type="presParOf" srcId="{D97FFE34-B025-4D0B-81F3-F24B507EE5E4}" destId="{DE26FA89-B8E2-41C8-B885-7A1076812F20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F06004-2D32-44DB-91E0-C1ADFC70C310}">
      <dsp:nvSpPr>
        <dsp:cNvPr id="0" name=""/>
        <dsp:cNvSpPr/>
      </dsp:nvSpPr>
      <dsp:spPr>
        <a:xfrm>
          <a:off x="1399" y="928649"/>
          <a:ext cx="734987" cy="73498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тренинги</a:t>
          </a:r>
          <a:endParaRPr lang="ru-RU" sz="1400" kern="1200" dirty="0"/>
        </a:p>
      </dsp:txBody>
      <dsp:txXfrm>
        <a:off x="109035" y="1036285"/>
        <a:ext cx="519715" cy="519715"/>
      </dsp:txXfrm>
    </dsp:sp>
    <dsp:sp modelId="{FA481BE1-ED60-47F3-9387-A8A416864566}">
      <dsp:nvSpPr>
        <dsp:cNvPr id="0" name=""/>
        <dsp:cNvSpPr/>
      </dsp:nvSpPr>
      <dsp:spPr>
        <a:xfrm>
          <a:off x="796067" y="1082997"/>
          <a:ext cx="426292" cy="426292"/>
        </a:xfrm>
        <a:prstGeom prst="mathPlus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/>
        </a:p>
      </dsp:txBody>
      <dsp:txXfrm>
        <a:off x="852572" y="1246011"/>
        <a:ext cx="313282" cy="100264"/>
      </dsp:txXfrm>
    </dsp:sp>
    <dsp:sp modelId="{9F6125A7-1889-4AF1-8E9E-DE5EC8594E3A}">
      <dsp:nvSpPr>
        <dsp:cNvPr id="0" name=""/>
        <dsp:cNvSpPr/>
      </dsp:nvSpPr>
      <dsp:spPr>
        <a:xfrm>
          <a:off x="1282041" y="928649"/>
          <a:ext cx="734987" cy="73498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мотивация</a:t>
          </a:r>
          <a:endParaRPr lang="ru-RU" sz="1200" kern="1200" dirty="0"/>
        </a:p>
      </dsp:txBody>
      <dsp:txXfrm>
        <a:off x="1389677" y="1036285"/>
        <a:ext cx="519715" cy="519715"/>
      </dsp:txXfrm>
    </dsp:sp>
    <dsp:sp modelId="{54A13EFE-969A-4E7C-98D5-C7694C10D93D}">
      <dsp:nvSpPr>
        <dsp:cNvPr id="0" name=""/>
        <dsp:cNvSpPr/>
      </dsp:nvSpPr>
      <dsp:spPr>
        <a:xfrm>
          <a:off x="2076710" y="1082997"/>
          <a:ext cx="426292" cy="426292"/>
        </a:xfrm>
        <a:prstGeom prst="mathEqual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/>
        </a:p>
      </dsp:txBody>
      <dsp:txXfrm>
        <a:off x="2133215" y="1170813"/>
        <a:ext cx="313282" cy="250660"/>
      </dsp:txXfrm>
    </dsp:sp>
    <dsp:sp modelId="{4DAB3089-0522-4C88-A19F-DA251332A913}">
      <dsp:nvSpPr>
        <dsp:cNvPr id="0" name=""/>
        <dsp:cNvSpPr/>
      </dsp:nvSpPr>
      <dsp:spPr>
        <a:xfrm>
          <a:off x="2562684" y="661114"/>
          <a:ext cx="1180331" cy="127005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200" kern="1200" dirty="0" smtClean="0"/>
            <a:t>Улучшение атмосферы сотрудничества в классе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/>
        </a:p>
      </dsp:txBody>
      <dsp:txXfrm>
        <a:off x="2735539" y="847110"/>
        <a:ext cx="834621" cy="89806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F06004-2D32-44DB-91E0-C1ADFC70C310}">
      <dsp:nvSpPr>
        <dsp:cNvPr id="0" name=""/>
        <dsp:cNvSpPr/>
      </dsp:nvSpPr>
      <dsp:spPr>
        <a:xfrm>
          <a:off x="187" y="787744"/>
          <a:ext cx="941744" cy="94479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Работа в группах</a:t>
          </a:r>
          <a:endParaRPr lang="ru-RU" sz="1400" kern="1200" dirty="0"/>
        </a:p>
      </dsp:txBody>
      <dsp:txXfrm>
        <a:off x="138102" y="926105"/>
        <a:ext cx="665914" cy="668069"/>
      </dsp:txXfrm>
    </dsp:sp>
    <dsp:sp modelId="{FA481BE1-ED60-47F3-9387-A8A416864566}">
      <dsp:nvSpPr>
        <dsp:cNvPr id="0" name=""/>
        <dsp:cNvSpPr/>
      </dsp:nvSpPr>
      <dsp:spPr>
        <a:xfrm>
          <a:off x="994134" y="1073698"/>
          <a:ext cx="372883" cy="372883"/>
        </a:xfrm>
        <a:prstGeom prst="mathPlus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/>
        </a:p>
      </dsp:txBody>
      <dsp:txXfrm>
        <a:off x="1043560" y="1216288"/>
        <a:ext cx="274031" cy="87703"/>
      </dsp:txXfrm>
    </dsp:sp>
    <dsp:sp modelId="{9F6125A7-1889-4AF1-8E9E-DE5EC8594E3A}">
      <dsp:nvSpPr>
        <dsp:cNvPr id="0" name=""/>
        <dsp:cNvSpPr/>
      </dsp:nvSpPr>
      <dsp:spPr>
        <a:xfrm>
          <a:off x="1419222" y="792090"/>
          <a:ext cx="887270" cy="93609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Использование приемов</a:t>
          </a:r>
          <a:endParaRPr lang="ru-RU" sz="1200" kern="1200" dirty="0"/>
        </a:p>
      </dsp:txBody>
      <dsp:txXfrm>
        <a:off x="1549160" y="929179"/>
        <a:ext cx="627394" cy="661921"/>
      </dsp:txXfrm>
    </dsp:sp>
    <dsp:sp modelId="{54A13EFE-969A-4E7C-98D5-C7694C10D93D}">
      <dsp:nvSpPr>
        <dsp:cNvPr id="0" name=""/>
        <dsp:cNvSpPr/>
      </dsp:nvSpPr>
      <dsp:spPr>
        <a:xfrm>
          <a:off x="2358697" y="1073698"/>
          <a:ext cx="372883" cy="372883"/>
        </a:xfrm>
        <a:prstGeom prst="mathEqual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/>
        </a:p>
      </dsp:txBody>
      <dsp:txXfrm>
        <a:off x="2408123" y="1150512"/>
        <a:ext cx="274031" cy="219255"/>
      </dsp:txXfrm>
    </dsp:sp>
    <dsp:sp modelId="{4DAB3089-0522-4C88-A19F-DA251332A913}">
      <dsp:nvSpPr>
        <dsp:cNvPr id="0" name=""/>
        <dsp:cNvSpPr/>
      </dsp:nvSpPr>
      <dsp:spPr>
        <a:xfrm>
          <a:off x="2783784" y="704671"/>
          <a:ext cx="1032451" cy="111093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200" kern="1200" dirty="0" smtClean="0"/>
            <a:t>Каждый ученик вовлечен в работу на уроке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/>
        </a:p>
      </dsp:txBody>
      <dsp:txXfrm>
        <a:off x="2934983" y="867364"/>
        <a:ext cx="730053" cy="78555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F06004-2D32-44DB-91E0-C1ADFC70C310}">
      <dsp:nvSpPr>
        <dsp:cNvPr id="0" name=""/>
        <dsp:cNvSpPr/>
      </dsp:nvSpPr>
      <dsp:spPr>
        <a:xfrm>
          <a:off x="2207" y="810194"/>
          <a:ext cx="1074752" cy="89989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Интегрированные задания</a:t>
          </a:r>
          <a:endParaRPr lang="ru-RU" sz="1400" kern="1200" dirty="0"/>
        </a:p>
      </dsp:txBody>
      <dsp:txXfrm>
        <a:off x="159601" y="941980"/>
        <a:ext cx="759964" cy="636318"/>
      </dsp:txXfrm>
    </dsp:sp>
    <dsp:sp modelId="{FA481BE1-ED60-47F3-9387-A8A416864566}">
      <dsp:nvSpPr>
        <dsp:cNvPr id="0" name=""/>
        <dsp:cNvSpPr/>
      </dsp:nvSpPr>
      <dsp:spPr>
        <a:xfrm>
          <a:off x="1126682" y="1082558"/>
          <a:ext cx="355162" cy="355162"/>
        </a:xfrm>
        <a:prstGeom prst="mathPlus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/>
        </a:p>
      </dsp:txBody>
      <dsp:txXfrm>
        <a:off x="1173759" y="1218372"/>
        <a:ext cx="261008" cy="83534"/>
      </dsp:txXfrm>
    </dsp:sp>
    <dsp:sp modelId="{9F6125A7-1889-4AF1-8E9E-DE5EC8594E3A}">
      <dsp:nvSpPr>
        <dsp:cNvPr id="0" name=""/>
        <dsp:cNvSpPr/>
      </dsp:nvSpPr>
      <dsp:spPr>
        <a:xfrm>
          <a:off x="1531567" y="814334"/>
          <a:ext cx="845103" cy="89161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Интерес детей</a:t>
          </a:r>
          <a:endParaRPr lang="ru-RU" sz="1200" kern="1200" dirty="0"/>
        </a:p>
      </dsp:txBody>
      <dsp:txXfrm>
        <a:off x="1655329" y="944907"/>
        <a:ext cx="597579" cy="630465"/>
      </dsp:txXfrm>
    </dsp:sp>
    <dsp:sp modelId="{54A13EFE-969A-4E7C-98D5-C7694C10D93D}">
      <dsp:nvSpPr>
        <dsp:cNvPr id="0" name=""/>
        <dsp:cNvSpPr/>
      </dsp:nvSpPr>
      <dsp:spPr>
        <a:xfrm>
          <a:off x="2426393" y="1082558"/>
          <a:ext cx="355162" cy="355162"/>
        </a:xfrm>
        <a:prstGeom prst="mathEqual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>
        <a:off x="2473470" y="1155721"/>
        <a:ext cx="261008" cy="208836"/>
      </dsp:txXfrm>
    </dsp:sp>
    <dsp:sp modelId="{4DAB3089-0522-4C88-A19F-DA251332A913}">
      <dsp:nvSpPr>
        <dsp:cNvPr id="0" name=""/>
        <dsp:cNvSpPr/>
      </dsp:nvSpPr>
      <dsp:spPr>
        <a:xfrm>
          <a:off x="2831279" y="664706"/>
          <a:ext cx="1198961" cy="119086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200" kern="1200" dirty="0" smtClean="0"/>
            <a:t>Повышение мотивации к обучению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/>
        </a:p>
      </dsp:txBody>
      <dsp:txXfrm>
        <a:off x="3006863" y="839104"/>
        <a:ext cx="847793" cy="84207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8703FA-65DD-44A6-BCEE-33D8CDD3C5AC}">
      <dsp:nvSpPr>
        <dsp:cNvPr id="0" name=""/>
        <dsp:cNvSpPr/>
      </dsp:nvSpPr>
      <dsp:spPr>
        <a:xfrm>
          <a:off x="1783533" y="33698"/>
          <a:ext cx="1617509" cy="1617509"/>
        </a:xfrm>
        <a:prstGeom prst="ellipse">
          <a:avLst/>
        </a:prstGeom>
        <a:solidFill>
          <a:schemeClr val="accent2">
            <a:shade val="80000"/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Работа в группе на первых уроках</a:t>
          </a:r>
          <a:endParaRPr lang="ru-RU" sz="1100" kern="1200" dirty="0"/>
        </a:p>
      </dsp:txBody>
      <dsp:txXfrm>
        <a:off x="1999201" y="316762"/>
        <a:ext cx="1186173" cy="727879"/>
      </dsp:txXfrm>
    </dsp:sp>
    <dsp:sp modelId="{C9C1D242-CE09-48E4-9914-AA2AE0BFFCC9}">
      <dsp:nvSpPr>
        <dsp:cNvPr id="0" name=""/>
        <dsp:cNvSpPr/>
      </dsp:nvSpPr>
      <dsp:spPr>
        <a:xfrm>
          <a:off x="2367184" y="1044641"/>
          <a:ext cx="1617509" cy="1617509"/>
        </a:xfrm>
        <a:prstGeom prst="ellipse">
          <a:avLst/>
        </a:prstGeom>
        <a:solidFill>
          <a:schemeClr val="accent2">
            <a:shade val="80000"/>
            <a:alpha val="50000"/>
            <a:hueOff val="-27785"/>
            <a:satOff val="-4869"/>
            <a:lumOff val="2454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Не соблюдение регламента времени на первых уроках</a:t>
          </a:r>
          <a:endParaRPr lang="ru-RU" sz="1100" kern="1200" dirty="0"/>
        </a:p>
      </dsp:txBody>
      <dsp:txXfrm>
        <a:off x="2861872" y="1462498"/>
        <a:ext cx="970505" cy="889630"/>
      </dsp:txXfrm>
    </dsp:sp>
    <dsp:sp modelId="{8FBC4297-2129-4CB8-96C2-6A68985FE09A}">
      <dsp:nvSpPr>
        <dsp:cNvPr id="0" name=""/>
        <dsp:cNvSpPr/>
      </dsp:nvSpPr>
      <dsp:spPr>
        <a:xfrm>
          <a:off x="1199881" y="1044641"/>
          <a:ext cx="1617509" cy="1617509"/>
        </a:xfrm>
        <a:prstGeom prst="ellipse">
          <a:avLst/>
        </a:prstGeom>
        <a:solidFill>
          <a:schemeClr val="accent2">
            <a:shade val="80000"/>
            <a:alpha val="50000"/>
            <a:hueOff val="-27785"/>
            <a:satOff val="-4869"/>
            <a:lumOff val="2454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 Беседа-спор в группах с детьми со слабой мотивацией обучения</a:t>
          </a:r>
          <a:endParaRPr lang="ru-RU" sz="1100" kern="1200" dirty="0"/>
        </a:p>
      </dsp:txBody>
      <dsp:txXfrm>
        <a:off x="1352197" y="1462498"/>
        <a:ext cx="970505" cy="8896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50.wmf"/><Relationship Id="rId3" Type="http://schemas.openxmlformats.org/officeDocument/2006/relationships/image" Target="../media/image45.wmf"/><Relationship Id="rId7" Type="http://schemas.openxmlformats.org/officeDocument/2006/relationships/image" Target="../media/image49.wmf"/><Relationship Id="rId2" Type="http://schemas.openxmlformats.org/officeDocument/2006/relationships/image" Target="../media/image44.wmf"/><Relationship Id="rId1" Type="http://schemas.openxmlformats.org/officeDocument/2006/relationships/image" Target="../media/image43.wmf"/><Relationship Id="rId6" Type="http://schemas.openxmlformats.org/officeDocument/2006/relationships/image" Target="../media/image48.wmf"/><Relationship Id="rId11" Type="http://schemas.openxmlformats.org/officeDocument/2006/relationships/image" Target="../media/image53.wmf"/><Relationship Id="rId5" Type="http://schemas.openxmlformats.org/officeDocument/2006/relationships/image" Target="../media/image47.wmf"/><Relationship Id="rId10" Type="http://schemas.openxmlformats.org/officeDocument/2006/relationships/image" Target="../media/image52.wmf"/><Relationship Id="rId4" Type="http://schemas.openxmlformats.org/officeDocument/2006/relationships/image" Target="../media/image46.wmf"/><Relationship Id="rId9" Type="http://schemas.openxmlformats.org/officeDocument/2006/relationships/image" Target="../media/image51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70.wmf"/><Relationship Id="rId3" Type="http://schemas.openxmlformats.org/officeDocument/2006/relationships/image" Target="../media/image65.wmf"/><Relationship Id="rId7" Type="http://schemas.openxmlformats.org/officeDocument/2006/relationships/image" Target="../media/image69.wmf"/><Relationship Id="rId2" Type="http://schemas.openxmlformats.org/officeDocument/2006/relationships/image" Target="../media/image64.wmf"/><Relationship Id="rId1" Type="http://schemas.openxmlformats.org/officeDocument/2006/relationships/image" Target="../media/image63.wmf"/><Relationship Id="rId6" Type="http://schemas.openxmlformats.org/officeDocument/2006/relationships/image" Target="../media/image68.wmf"/><Relationship Id="rId5" Type="http://schemas.openxmlformats.org/officeDocument/2006/relationships/image" Target="../media/image67.wmf"/><Relationship Id="rId4" Type="http://schemas.openxmlformats.org/officeDocument/2006/relationships/image" Target="../media/image66.wmf"/><Relationship Id="rId9" Type="http://schemas.openxmlformats.org/officeDocument/2006/relationships/image" Target="../media/image7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6F39693-62D0-4E32-894B-3E31854FD23E}" type="datetimeFigureOut">
              <a:rPr lang="ru-RU"/>
              <a:pPr>
                <a:defRPr/>
              </a:pPr>
              <a:t>25.04.2016</a:t>
            </a:fld>
            <a:endParaRPr lang="ru-RU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8563996-8E79-4E8C-BCE9-20640069B1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35202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r>
              <a:rPr lang="ru-RU" smtClean="0"/>
              <a:t>Этот шаблон можно использовать как начальный файл для предоставления обновлений вех проекта.</a:t>
            </a:r>
          </a:p>
          <a:p>
            <a:pPr>
              <a:spcBef>
                <a:spcPct val="0"/>
              </a:spcBef>
            </a:pPr>
            <a:endParaRPr lang="ru-RU" smtClean="0"/>
          </a:p>
          <a:p>
            <a:pPr>
              <a:spcBef>
                <a:spcPct val="0"/>
              </a:spcBef>
            </a:pPr>
            <a:r>
              <a:rPr lang="ru-RU" sz="1000" b="1" smtClean="0"/>
              <a:t>Разделы</a:t>
            </a:r>
            <a:endParaRPr lang="ru-RU" sz="1000" smtClean="0"/>
          </a:p>
          <a:p>
            <a:pPr>
              <a:spcBef>
                <a:spcPct val="0"/>
              </a:spcBef>
            </a:pPr>
            <a:r>
              <a:rPr lang="ru-RU" sz="1000" smtClean="0"/>
              <a:t>Для добавления разделов щелкните слайд правой кнопкой мыши. Разделы позволяют упорядочить слайды и организовать совместную работу нескольких авторов.</a:t>
            </a:r>
          </a:p>
          <a:p>
            <a:pPr>
              <a:spcBef>
                <a:spcPct val="0"/>
              </a:spcBef>
            </a:pPr>
            <a:endParaRPr lang="ru-RU" sz="1000" b="1" smtClean="0"/>
          </a:p>
          <a:p>
            <a:pPr>
              <a:spcBef>
                <a:spcPct val="0"/>
              </a:spcBef>
            </a:pPr>
            <a:r>
              <a:rPr lang="ru-RU" sz="1000" b="1" smtClean="0"/>
              <a:t>Заметки</a:t>
            </a:r>
          </a:p>
          <a:p>
            <a:pPr>
              <a:spcBef>
                <a:spcPct val="0"/>
              </a:spcBef>
            </a:pPr>
            <a:r>
              <a:rPr lang="ru-RU" sz="1000" smtClean="0"/>
              <a:t>Используйте раздел заметок для размещения заметок докладчика или дополнительных сведений для аудитории. Во время воспроизведения презентации эти заметки отображаются в представлении презентации. </a:t>
            </a:r>
          </a:p>
          <a:p>
            <a:pPr>
              <a:spcBef>
                <a:spcPct val="0"/>
              </a:spcBef>
            </a:pPr>
            <a:r>
              <a:rPr lang="ru-RU" sz="1000" smtClean="0"/>
              <a:t>Обращайте внимание на размер шрифта (важно обеспечить различимость при ослабленном зрении, видеосъемке и чтении с экрана)</a:t>
            </a:r>
          </a:p>
          <a:p>
            <a:pPr>
              <a:spcBef>
                <a:spcPct val="0"/>
              </a:spcBef>
            </a:pPr>
            <a:endParaRPr lang="ru-RU" sz="1000" smtClean="0"/>
          </a:p>
          <a:p>
            <a:pPr>
              <a:spcBef>
                <a:spcPct val="0"/>
              </a:spcBef>
            </a:pPr>
            <a:r>
              <a:rPr lang="ru-RU" sz="1000" b="1" smtClean="0"/>
              <a:t>Сочетаемые цвета </a:t>
            </a:r>
          </a:p>
          <a:p>
            <a:pPr>
              <a:spcBef>
                <a:spcPct val="0"/>
              </a:spcBef>
            </a:pPr>
            <a:r>
              <a:rPr lang="ru-RU" sz="1000" smtClean="0"/>
              <a:t>Обратите особое внимание на графики, диаграммы и надписи. </a:t>
            </a:r>
          </a:p>
          <a:p>
            <a:pPr>
              <a:spcBef>
                <a:spcPct val="0"/>
              </a:spcBef>
            </a:pPr>
            <a:r>
              <a:rPr lang="ru-RU" sz="1000" smtClean="0"/>
              <a:t>Учтите, что печать будет выполняться в черно-белом режиме или в оттенках серого. Выполните пробную печать, чтобы убедиться в сохранении разницы между цветами при печати в черно-белом режиме или в оттенках серого.</a:t>
            </a:r>
          </a:p>
          <a:p>
            <a:pPr>
              <a:spcBef>
                <a:spcPct val="0"/>
              </a:spcBef>
            </a:pPr>
            <a:endParaRPr lang="ru-RU" sz="1000" smtClean="0"/>
          </a:p>
          <a:p>
            <a:pPr>
              <a:spcBef>
                <a:spcPct val="0"/>
              </a:spcBef>
            </a:pPr>
            <a:r>
              <a:rPr lang="ru-RU" sz="1000" b="1" smtClean="0"/>
              <a:t>Диаграммы, таблицы и графики</a:t>
            </a:r>
          </a:p>
          <a:p>
            <a:pPr>
              <a:spcBef>
                <a:spcPct val="0"/>
              </a:spcBef>
            </a:pPr>
            <a:r>
              <a:rPr lang="ru-RU" sz="1000" smtClean="0"/>
              <a:t>Не усложняйте восприятие: по возможности используйте согласованные, простые стили и цвета.</a:t>
            </a:r>
          </a:p>
          <a:p>
            <a:pPr>
              <a:spcBef>
                <a:spcPct val="0"/>
              </a:spcBef>
            </a:pPr>
            <a:r>
              <a:rPr lang="ru-RU" sz="1000" smtClean="0"/>
              <a:t>Снабдите все диаграммы и таблицы подписями.</a:t>
            </a:r>
          </a:p>
          <a:p>
            <a:pPr>
              <a:spcBef>
                <a:spcPct val="0"/>
              </a:spcBef>
            </a:pPr>
            <a:endParaRPr lang="ru-RU" smtClean="0"/>
          </a:p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4301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2AD9DC83-65FC-4FA6-9972-6CC300BFDFDB}" type="slidenum">
              <a:rPr lang="ru-RU" sz="1200">
                <a:latin typeface="+mn-lt"/>
                <a:cs typeface="+mn-cs"/>
              </a:rPr>
              <a:pPr algn="r">
                <a:defRPr/>
              </a:pPr>
              <a:t>2</a:t>
            </a:fld>
            <a:endParaRPr lang="ru-RU" sz="120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04009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77EC673-1F7D-4259-A1D4-20B816F4D863}" type="slidenum">
              <a:rPr lang="ru-RU" sz="1200"/>
              <a:pPr algn="r"/>
              <a:t>15</a:t>
            </a:fld>
            <a:endParaRPr lang="ru-RU" sz="120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5112920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5E9DB49-5FEB-416F-AD23-60135F040D9B}" type="slidenum">
              <a:rPr lang="ru-RU" sz="1200"/>
              <a:pPr algn="r"/>
              <a:t>16</a:t>
            </a:fld>
            <a:endParaRPr lang="ru-RU" sz="120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7719549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ABBB4D7-4067-4955-AD7A-13AED02A89AF}" type="slidenum">
              <a:rPr lang="ru-RU" sz="1200"/>
              <a:pPr algn="r"/>
              <a:t>17</a:t>
            </a:fld>
            <a:endParaRPr lang="ru-RU" sz="120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894272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47766A6F-5655-4AB9-8333-E67ABF8E8523}" type="slidenum">
              <a:rPr lang="ru-RU" sz="1200"/>
              <a:pPr algn="r"/>
              <a:t>19</a:t>
            </a:fld>
            <a:endParaRPr lang="ru-RU" sz="1200"/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5529519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E0D4D4D-8536-4905-B09C-62398FB3F812}" type="slidenum">
              <a:rPr lang="ru-RU" sz="1200"/>
              <a:pPr algn="r"/>
              <a:t>20</a:t>
            </a:fld>
            <a:endParaRPr lang="ru-RU" sz="1200"/>
          </a:p>
        </p:txBody>
      </p:sp>
      <p:sp>
        <p:nvSpPr>
          <p:cNvPr id="74755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14B7F4EB-4855-4FD2-83A6-13A7D7117B07}" type="slidenum">
              <a:rPr lang="ru-RU" sz="1200"/>
              <a:pPr algn="r"/>
              <a:t>20</a:t>
            </a:fld>
            <a:endParaRPr lang="ru-RU" sz="1200"/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dirty="0" smtClean="0"/>
              <a:t>Основная идея решения проблемы – УЧЕБНИКИ ЛИШЬ ЧАСТЬ ОБРАЗОВАТЕЛЬНОЙ СИСТЕМЫ</a:t>
            </a:r>
          </a:p>
        </p:txBody>
      </p:sp>
    </p:spTree>
    <p:extLst>
      <p:ext uri="{BB962C8B-B14F-4D97-AF65-F5344CB8AC3E}">
        <p14:creationId xmlns:p14="http://schemas.microsoft.com/office/powerpoint/2010/main" val="4070316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A6C4F2-79FC-4297-BB29-1D8C390D9ABB}" type="datetimeFigureOut">
              <a:rPr lang="ru-RU"/>
              <a:pPr>
                <a:defRPr/>
              </a:pPr>
              <a:t>25.04.2016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6E6EC6-8ADF-48B9-AA4A-2B04DC5B4B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86E280-0348-4156-8E09-EB5235AB26AD}" type="datetimeFigureOut">
              <a:rPr lang="ru-RU"/>
              <a:pPr>
                <a:defRPr/>
              </a:pPr>
              <a:t>25.04.2016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CEDA60-28E2-4DA3-BCBB-0B17F576EE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4732B7-22DA-4292-B0F7-26BC5AD74234}" type="datetimeFigureOut">
              <a:rPr lang="ru-RU"/>
              <a:pPr>
                <a:defRPr/>
              </a:pPr>
              <a:t>25.04.2016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A0F42E-AEA8-498D-9D7A-283AC46E38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03E029-E5BA-43D8-B37E-B7BDA8A12B46}" type="datetimeFigureOut">
              <a:rPr lang="ru-RU"/>
              <a:pPr>
                <a:defRPr/>
              </a:pPr>
              <a:t>25.04.2016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A7A709-DC2F-4706-8030-BCFD328272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4A3070-80E6-4E4C-A2CF-68701DE7EBAF}" type="datetimeFigureOut">
              <a:rPr lang="ru-RU"/>
              <a:pPr>
                <a:defRPr/>
              </a:pPr>
              <a:t>25.04.2016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F73B19-0EEC-4670-99A0-92FCC2ECAC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ECE9C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25.04.2016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ECE9C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ECE9C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ECE9C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ECE9C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smtClean="0">
                  <a:ln w="3175">
                    <a:solidFill>
                      <a:srgbClr val="ECE9C6">
                        <a:alpha val="60000"/>
                      </a:srgbClr>
                    </a:solidFill>
                  </a:ln>
                  <a:solidFill>
                    <a:srgbClr val="ECE9C6">
                      <a:lumMod val="90000"/>
                    </a:srgb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uLnTx/>
                  <a:uFillTx/>
                  <a:latin typeface="Wingdings" pitchFamily="2" charset="2"/>
                  <a:ea typeface="+mn-ea"/>
                  <a:cs typeface="+mn-cs"/>
                </a:rPr>
                <a:t></a:t>
              </a:r>
              <a:endParaRPr kumimoji="0" lang="en-US" sz="5400" b="0" i="0" u="none" strike="noStrike" kern="1200" cap="none" spc="0" normalizeH="0" baseline="0" noProof="0" dirty="0">
                <a:ln w="3175">
                  <a:solidFill>
                    <a:srgbClr val="ECE9C6">
                      <a:alpha val="60000"/>
                    </a:srgbClr>
                  </a:solidFill>
                </a:ln>
                <a:solidFill>
                  <a:srgbClr val="ECE9C6">
                    <a:lumMod val="90000"/>
                  </a:srgb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uLnTx/>
                <a:uFillTx/>
                <a:latin typeface="Wingdings" pitchFamily="2" charset="2"/>
                <a:ea typeface="+mn-ea"/>
                <a:cs typeface="+mn-cs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4088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5D1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25.04.2016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895D1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895D1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5D1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895D1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895D1D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Wingdings" pitchFamily="2" charset="2"/>
                  <a:ea typeface="+mn-ea"/>
                  <a:cs typeface="+mn-cs"/>
                </a:rPr>
                <a:t>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895D1D">
                    <a:lumMod val="60000"/>
                    <a:lumOff val="40000"/>
                  </a:srgbClr>
                </a:solidFill>
                <a:effectLst/>
                <a:uLnTx/>
                <a:uFillTx/>
                <a:latin typeface="Wingdings" pitchFamily="2" charset="2"/>
                <a:ea typeface="+mn-ea"/>
                <a:cs typeface="+mn-cs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463387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895D1D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Wingdings" pitchFamily="2" charset="2"/>
                  <a:ea typeface="+mn-ea"/>
                  <a:cs typeface="+mn-cs"/>
                </a:rPr>
                <a:t>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895D1D">
                    <a:lumMod val="60000"/>
                    <a:lumOff val="40000"/>
                  </a:srgbClr>
                </a:solidFill>
                <a:effectLst/>
                <a:uLnTx/>
                <a:uFillTx/>
                <a:latin typeface="Wingdings" pitchFamily="2" charset="2"/>
                <a:ea typeface="+mn-ea"/>
                <a:cs typeface="+mn-cs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5D1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25.04.2016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895D1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895D1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5D1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895D1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64293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5D1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25.04.2016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895D1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895D1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5D1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895D1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895D1D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Wingdings" pitchFamily="2" charset="2"/>
                  <a:ea typeface="+mn-ea"/>
                  <a:cs typeface="+mn-cs"/>
                </a:rPr>
                <a:t>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895D1D">
                    <a:lumMod val="60000"/>
                    <a:lumOff val="40000"/>
                  </a:srgbClr>
                </a:solidFill>
                <a:effectLst/>
                <a:uLnTx/>
                <a:uFillTx/>
                <a:latin typeface="Wingdings" pitchFamily="2" charset="2"/>
                <a:ea typeface="+mn-ea"/>
                <a:cs typeface="+mn-cs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488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5D1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25.04.2016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895D1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895D1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5D1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895D1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895D1D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Wingdings" pitchFamily="2" charset="2"/>
                  <a:ea typeface="+mn-ea"/>
                  <a:cs typeface="+mn-cs"/>
                </a:rPr>
                <a:t>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895D1D">
                    <a:lumMod val="60000"/>
                    <a:lumOff val="40000"/>
                  </a:srgbClr>
                </a:solidFill>
                <a:effectLst/>
                <a:uLnTx/>
                <a:uFillTx/>
                <a:latin typeface="Wingdings" pitchFamily="2" charset="2"/>
                <a:ea typeface="+mn-ea"/>
                <a:cs typeface="+mn-cs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647898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5D1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25.04.2016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895D1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895D1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5D1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895D1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895D1D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Wingdings" pitchFamily="2" charset="2"/>
                  <a:ea typeface="+mn-ea"/>
                  <a:cs typeface="+mn-cs"/>
                </a:rPr>
                <a:t>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895D1D">
                    <a:lumMod val="60000"/>
                    <a:lumOff val="40000"/>
                  </a:srgbClr>
                </a:solidFill>
                <a:effectLst/>
                <a:uLnTx/>
                <a:uFillTx/>
                <a:latin typeface="Wingdings" pitchFamily="2" charset="2"/>
                <a:ea typeface="+mn-ea"/>
                <a:cs typeface="+mn-cs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3007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BB3A4A-621F-4B1C-9BA5-E5BC363202EA}" type="datetimeFigureOut">
              <a:rPr lang="ru-RU"/>
              <a:pPr>
                <a:defRPr/>
              </a:pPr>
              <a:t>25.04.2016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6D42F7-A39F-4426-BF93-4DAFA3467F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5D1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25.04.2016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895D1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895D1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5D1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895D1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59835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5D1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25.04.2016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895D1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895D1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5D1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895D1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03615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5D1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25.04.2016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895D1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895D1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5D1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895D1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06025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5D1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25.04.2016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895D1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895D1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5D1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895D1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895D1D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Wingdings" pitchFamily="2" charset="2"/>
                  <a:ea typeface="+mn-ea"/>
                  <a:cs typeface="+mn-cs"/>
                </a:rPr>
                <a:t>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895D1D">
                    <a:lumMod val="60000"/>
                    <a:lumOff val="40000"/>
                  </a:srgbClr>
                </a:solidFill>
                <a:effectLst/>
                <a:uLnTx/>
                <a:uFillTx/>
                <a:latin typeface="Wingdings" pitchFamily="2" charset="2"/>
                <a:ea typeface="+mn-ea"/>
                <a:cs typeface="+mn-cs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20006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5D1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25.04.2016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895D1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895D1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5D1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895D1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895D1D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Wingdings" pitchFamily="2" charset="2"/>
                  <a:ea typeface="+mn-ea"/>
                  <a:cs typeface="+mn-cs"/>
                </a:rPr>
                <a:t>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895D1D">
                    <a:lumMod val="60000"/>
                    <a:lumOff val="40000"/>
                  </a:srgbClr>
                </a:solidFill>
                <a:effectLst/>
                <a:uLnTx/>
                <a:uFillTx/>
                <a:latin typeface="Wingdings" pitchFamily="2" charset="2"/>
                <a:ea typeface="+mn-ea"/>
                <a:cs typeface="+mn-cs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54484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4A5222-B1AC-4A98-B047-77D85AC1EAE2}" type="datetimeFigureOut">
              <a:rPr lang="ru-RU"/>
              <a:pPr>
                <a:defRPr/>
              </a:pPr>
              <a:t>25.04.2016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03F040-5A98-4C86-9E8B-E028E3C66F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54D70C-D635-4313-B79C-F99FDFA32580}" type="datetimeFigureOut">
              <a:rPr lang="ru-RU"/>
              <a:pPr>
                <a:defRPr/>
              </a:pPr>
              <a:t>25.04.2016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9F3B05-28DE-4782-833F-884A2795B5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5C950-7D5C-4B77-8466-8C412DFF735F}" type="datetimeFigureOut">
              <a:rPr lang="ru-RU"/>
              <a:pPr>
                <a:defRPr/>
              </a:pPr>
              <a:t>25.04.2016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C3BFD-0BE5-42C7-A0C7-1A08DA6A23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BA88A6-C7B5-45C9-9D7B-F7E7B4256850}" type="datetimeFigureOut">
              <a:rPr lang="ru-RU"/>
              <a:pPr>
                <a:defRPr/>
              </a:pPr>
              <a:t>25.04.2016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D578D1-AF79-4A5F-869D-57623E738A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4FAA88-7851-4269-A737-9C4882041872}" type="datetimeFigureOut">
              <a:rPr lang="ru-RU"/>
              <a:pPr>
                <a:defRPr/>
              </a:pPr>
              <a:t>25.04.2016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68F927-D3A8-4FAF-9E6A-6149F3919F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A1B80C-BCF9-4DDC-97B4-A9D1CF42A920}" type="datetimeFigureOut">
              <a:rPr lang="ru-RU"/>
              <a:pPr>
                <a:defRPr/>
              </a:pPr>
              <a:t>25.04.2016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4BD068-8B76-4789-9DAA-31A562B7B6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A0188-CD47-465F-9C29-A359C358289D}" type="datetimeFigureOut">
              <a:rPr lang="ru-RU"/>
              <a:pPr>
                <a:defRPr/>
              </a:pPr>
              <a:t>25.04.2016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D20B74-6D71-43C0-B6C3-FAD0C15AED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80F0925-A877-4223-8C53-A70C2B89D21B}" type="datetimeFigureOut">
              <a:rPr lang="ru-RU"/>
              <a:pPr>
                <a:defRPr/>
              </a:pPr>
              <a:t>25.04.2016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F454AEE-71FF-4BDE-B08D-800139C79B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1" r:id="rId4"/>
    <p:sldLayoutId id="2147483660" r:id="rId5"/>
    <p:sldLayoutId id="2147483659" r:id="rId6"/>
    <p:sldLayoutId id="2147483658" r:id="rId7"/>
    <p:sldLayoutId id="2147483657" r:id="rId8"/>
    <p:sldLayoutId id="2147483656" r:id="rId9"/>
    <p:sldLayoutId id="2147483655" r:id="rId10"/>
    <p:sldLayoutId id="2147483654" r:id="rId11"/>
    <p:sldLayoutId id="2147483653" r:id="rId12"/>
    <p:sldLayoutId id="2147483652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5D1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25.04.2016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895D1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895D1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5D1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895D1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3868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wmf"/><Relationship Id="rId13" Type="http://schemas.openxmlformats.org/officeDocument/2006/relationships/oleObject" Target="../embeddings/oleObject3.bin"/><Relationship Id="rId18" Type="http://schemas.openxmlformats.org/officeDocument/2006/relationships/image" Target="../media/image46.wmf"/><Relationship Id="rId26" Type="http://schemas.openxmlformats.org/officeDocument/2006/relationships/hyperlink" Target="file:///F:\&#1059;&#1095;&#1080;&#1090;&#1077;&#1083;&#1100;%20&#1075;&#1086;&#1076;&#1072;-%202009%20&#1065;&#1091;&#1095;&#1080;&#1085;&#1089;&#1082;&#1080;&#1081;%20&#1088;&#1072;&#1081;&#1086;&#1085;\&#1057;&#1086;&#1079;&#1076;&#1072;&#1085;&#1080;&#1077;%20&#1059;&#1052;&#1050;\&#1059;&#1075;&#1083;&#1077;&#1088;&#1086;&#1076;%20&#8211;%20&#1086;&#1089;&#1085;&#1086;&#1074;&#1072;%20&#1074;&#1089;&#1077;&#1081;%20&#1078;&#1080;&#1074;&#1086;&#1081;%20&#1087;&#1088;&#1080;&#1088;&#1086;&#1076;&#1099;.ppt#-1,1,1. &#1057;&#1083;&#1072;&#1081;&#1076; 1" TargetMode="External"/><Relationship Id="rId39" Type="http://schemas.openxmlformats.org/officeDocument/2006/relationships/oleObject" Target="../embeddings/oleObject11.bin"/><Relationship Id="rId3" Type="http://schemas.openxmlformats.org/officeDocument/2006/relationships/notesSlide" Target="../notesSlides/notesSlide2.xml"/><Relationship Id="rId21" Type="http://schemas.openxmlformats.org/officeDocument/2006/relationships/oleObject" Target="../embeddings/oleObject5.bin"/><Relationship Id="rId34" Type="http://schemas.openxmlformats.org/officeDocument/2006/relationships/oleObject" Target="../embeddings/oleObject9.bin"/><Relationship Id="rId42" Type="http://schemas.openxmlformats.org/officeDocument/2006/relationships/image" Target="../media/image57.jpeg"/><Relationship Id="rId47" Type="http://schemas.openxmlformats.org/officeDocument/2006/relationships/image" Target="../media/image62.jpeg"/><Relationship Id="rId7" Type="http://schemas.openxmlformats.org/officeDocument/2006/relationships/oleObject" Target="../embeddings/oleObject1.bin"/><Relationship Id="rId12" Type="http://schemas.openxmlformats.org/officeDocument/2006/relationships/hyperlink" Target="&#1057;&#1086;&#1079;&#1076;&#1072;&#1085;&#1080;&#1077;%20&#1059;&#1052;&#1050;/&#1040;&#1083;&#1082;&#1077;&#1085;&#1099;.ppt#-1,1,&#1057;&#1083;&#1072;&#1081;&#1076; 1" TargetMode="External"/><Relationship Id="rId17" Type="http://schemas.openxmlformats.org/officeDocument/2006/relationships/oleObject" Target="../embeddings/oleObject4.bin"/><Relationship Id="rId25" Type="http://schemas.openxmlformats.org/officeDocument/2006/relationships/image" Target="../media/image48.wmf"/><Relationship Id="rId33" Type="http://schemas.openxmlformats.org/officeDocument/2006/relationships/hyperlink" Target="&#1057;&#1086;&#1079;&#1076;&#1072;&#1085;&#1080;&#1077;%20&#1059;&#1052;&#1050;/&#1061;&#1080;&#1084;&#1080;&#1095;&#1077;&#1089;&#1082;&#1080;&#1077;%20&#1088;&#1077;&#1072;&#1082;&#1094;&#1080;&#1080;.ppt#-1,1,&#1061;&#1080;&#1084;&#1080;&#1095;&#1077;&#1089;&#1082;&#1080;&#1077; &#1088;&#1077;&#1072;&#1082;&#1094;&#1080;&#1080;" TargetMode="External"/><Relationship Id="rId38" Type="http://schemas.openxmlformats.org/officeDocument/2006/relationships/hyperlink" Target="&#1057;&#1086;&#1079;&#1076;&#1072;&#1085;&#1080;&#1077;%20&#1059;&#1052;&#1050;/&#1065;&#1077;&#1083;&#1086;&#1095;&#1085;&#1099;&#1077;%20&#1084;&#1077;&#1090;&#1072;&#1083;&#1083;&#1099;.ppt#-1,1,&#1057;&#1083;&#1072;&#1081;&#1076; 1" TargetMode="External"/><Relationship Id="rId46" Type="http://schemas.openxmlformats.org/officeDocument/2006/relationships/image" Target="../media/image61.jpeg"/><Relationship Id="rId2" Type="http://schemas.openxmlformats.org/officeDocument/2006/relationships/slideLayout" Target="../slideLayouts/slideLayout2.xml"/><Relationship Id="rId16" Type="http://schemas.openxmlformats.org/officeDocument/2006/relationships/hyperlink" Target="&#1057;&#1086;&#1079;&#1076;&#1072;&#1085;&#1080;&#1077;%20&#1059;&#1052;&#1050;/&#1040;&#1083;&#1082;&#1080;&#1085;&#1099;.ppt#-1,1,1. 1. 1. &#1057;&#1083;&#1072;&#1081;&#1076; 1" TargetMode="External"/><Relationship Id="rId20" Type="http://schemas.openxmlformats.org/officeDocument/2006/relationships/hyperlink" Target="&#1057;&#1086;&#1079;&#1076;&#1072;&#1085;&#1080;&#1077;%20&#1059;&#1052;&#1050;/&#1040;&#1083;&#1102;&#1084;&#1080;&#1085;&#1080;&#1081;.ppt#-1,1,1. &#1057;&#1083;&#1072;&#1081;&#1076; 1" TargetMode="External"/><Relationship Id="rId29" Type="http://schemas.openxmlformats.org/officeDocument/2006/relationships/image" Target="../media/image49.wmf"/><Relationship Id="rId41" Type="http://schemas.openxmlformats.org/officeDocument/2006/relationships/image" Target="../media/image56.jpeg"/><Relationship Id="rId1" Type="http://schemas.openxmlformats.org/officeDocument/2006/relationships/vmlDrawing" Target="../drawings/vmlDrawing1.vml"/><Relationship Id="rId6" Type="http://schemas.openxmlformats.org/officeDocument/2006/relationships/hyperlink" Target="&#1057;&#1086;&#1079;&#1076;&#1072;&#1085;&#1080;&#1077;%20&#1059;&#1052;&#1050;/&#1040;&#1083;&#1082;&#1072;&#1076;&#1080;&#1077;&#1085;&#1099;.ppt#-1,1,&#1057;&#1083;&#1072;&#1081;&#1076; 1" TargetMode="External"/><Relationship Id="rId11" Type="http://schemas.openxmlformats.org/officeDocument/2006/relationships/image" Target="../media/image44.wmf"/><Relationship Id="rId24" Type="http://schemas.openxmlformats.org/officeDocument/2006/relationships/oleObject" Target="../embeddings/oleObject6.bin"/><Relationship Id="rId32" Type="http://schemas.openxmlformats.org/officeDocument/2006/relationships/image" Target="../media/image50.wmf"/><Relationship Id="rId37" Type="http://schemas.openxmlformats.org/officeDocument/2006/relationships/image" Target="../media/image52.wmf"/><Relationship Id="rId40" Type="http://schemas.openxmlformats.org/officeDocument/2006/relationships/image" Target="../media/image53.wmf"/><Relationship Id="rId45" Type="http://schemas.openxmlformats.org/officeDocument/2006/relationships/image" Target="../media/image60.jpeg"/><Relationship Id="rId5" Type="http://schemas.openxmlformats.org/officeDocument/2006/relationships/image" Target="../media/image55.gif"/><Relationship Id="rId15" Type="http://schemas.openxmlformats.org/officeDocument/2006/relationships/hyperlink" Target="file:///F:\&#1059;&#1095;&#1080;&#1090;&#1077;&#1083;&#1100;%20&#1075;&#1086;&#1076;&#1072;-%202009%20&#1065;&#1091;&#1095;&#1080;&#1085;&#1089;&#1082;&#1080;&#1081;%20&#1088;&#1072;&#1081;&#1086;&#1085;\&#1057;&#1086;&#1079;&#1076;&#1072;&#1085;&#1080;&#1077;%20&#1059;&#1052;&#1050;\&#1040;&#1083;&#1082;&#1080;&#1085;&#1099;.ppt#-1,1,1. &#1057;&#1083;&#1072;&#1081;&#1076; 1" TargetMode="External"/><Relationship Id="rId23" Type="http://schemas.openxmlformats.org/officeDocument/2006/relationships/hyperlink" Target="&#1057;&#1086;&#1079;&#1076;&#1072;&#1085;&#1080;&#1077;%20&#1059;&#1052;&#1050;/&#1048;&#1089;&#1090;&#1086;&#1088;&#1080;&#1103;%20&#1089;&#1090;&#1077;&#1082;&#1083;&#1072;.ppt#-1,1,&#1057;&#1083;&#1072;&#1081;&#1076; 1" TargetMode="External"/><Relationship Id="rId28" Type="http://schemas.openxmlformats.org/officeDocument/2006/relationships/oleObject" Target="../embeddings/oleObject7.bin"/><Relationship Id="rId36" Type="http://schemas.openxmlformats.org/officeDocument/2006/relationships/oleObject" Target="../embeddings/oleObject10.bin"/><Relationship Id="rId10" Type="http://schemas.openxmlformats.org/officeDocument/2006/relationships/oleObject" Target="../embeddings/oleObject2.bin"/><Relationship Id="rId19" Type="http://schemas.openxmlformats.org/officeDocument/2006/relationships/hyperlink" Target="file:///F:\&#1059;&#1095;&#1080;&#1090;&#1077;&#1083;&#1100;%20&#1075;&#1086;&#1076;&#1072;-%202009%20&#1065;&#1091;&#1095;&#1080;&#1085;&#1089;&#1082;&#1080;&#1081;%20&#1088;&#1072;&#1081;&#1086;&#1085;\&#1057;&#1086;&#1079;&#1076;&#1072;&#1085;&#1080;&#1077;%20&#1059;&#1052;&#1050;\&#1040;&#1083;&#1102;&#1084;&#1080;&#1085;&#1080;&#1081;.ppt#-1,1,&#1057;&#1083;&#1072;&#1081;&#1076; 1" TargetMode="External"/><Relationship Id="rId31" Type="http://schemas.openxmlformats.org/officeDocument/2006/relationships/oleObject" Target="../embeddings/oleObject8.bin"/><Relationship Id="rId44" Type="http://schemas.openxmlformats.org/officeDocument/2006/relationships/image" Target="../media/image59.jpeg"/><Relationship Id="rId4" Type="http://schemas.openxmlformats.org/officeDocument/2006/relationships/image" Target="../media/image54.wmf"/><Relationship Id="rId9" Type="http://schemas.openxmlformats.org/officeDocument/2006/relationships/hyperlink" Target="&#1057;&#1086;&#1079;&#1076;&#1072;&#1085;&#1080;&#1077;%20&#1059;&#1052;&#1050;/&#1040;&#1083;&#1082;&#1072;&#1085;&#1099;.ppt#-1,1,&#1057;&#1083;&#1072;&#1081;&#1076; 1" TargetMode="External"/><Relationship Id="rId14" Type="http://schemas.openxmlformats.org/officeDocument/2006/relationships/image" Target="../media/image45.wmf"/><Relationship Id="rId22" Type="http://schemas.openxmlformats.org/officeDocument/2006/relationships/image" Target="../media/image47.wmf"/><Relationship Id="rId27" Type="http://schemas.openxmlformats.org/officeDocument/2006/relationships/hyperlink" Target="&#1057;&#1086;&#1079;&#1076;&#1072;&#1085;&#1080;&#1077;%20&#1059;&#1052;&#1050;/&#1059;&#1075;&#1083;&#1077;&#1088;&#1086;&#1076;%20&#8211;%20&#1086;&#1089;&#1085;&#1086;&#1074;&#1072;%20&#1074;&#1089;&#1077;&#1081;%20&#1078;&#1080;&#1074;&#1086;&#1081;%20&#1087;&#1088;&#1080;&#1088;&#1086;&#1076;&#1099;.ppt#-1,1,1. 1. &#1057;&#1083;&#1072;&#1081;&#1076; 1" TargetMode="External"/><Relationship Id="rId30" Type="http://schemas.openxmlformats.org/officeDocument/2006/relationships/hyperlink" Target="&#1057;&#1086;&#1079;&#1076;&#1072;&#1085;&#1080;&#1077;%20&#1059;&#1052;&#1050;/&#1060;&#1080;&#1079;&#1080;&#1095;&#1077;&#1089;&#1082;&#1080;&#1077;%20&#1089;&#1074;&#1086;&#1081;&#1089;&#1090;&#1074;&#1072;%20&#1084;&#1077;&#1090;&#1072;&#1083;&#1083;&#1086;&#1074;.ppt#-1,1,&#1060;&#1080;&#1079;&#1080;&#1095;&#1077;&#1089;&#1082;&#1080;&#1077; &#1089;&#1074;&#1086;&#1081;&#1089;&#1090;&#1074;&#1072; &#1084;&#1077;&#1090;&#1072;&#1083;&#1083;&#1086;&#1074;" TargetMode="External"/><Relationship Id="rId35" Type="http://schemas.openxmlformats.org/officeDocument/2006/relationships/image" Target="../media/image51.wmf"/><Relationship Id="rId43" Type="http://schemas.openxmlformats.org/officeDocument/2006/relationships/image" Target="../media/image5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wmf"/><Relationship Id="rId13" Type="http://schemas.openxmlformats.org/officeDocument/2006/relationships/oleObject" Target="../embeddings/oleObject14.bin"/><Relationship Id="rId18" Type="http://schemas.openxmlformats.org/officeDocument/2006/relationships/hyperlink" Target="&#1057;&#1086;&#1079;&#1076;&#1072;&#1085;&#1080;&#1077;%20&#1059;&#1052;&#1050;/&#1057;&#1090;&#1072;&#1076;&#1080;&#1080;%20&#1101;&#1074;&#1086;&#1083;&#1102;&#1094;&#1080;&#1080;%20&#1095;&#1077;&#1083;&#1086;&#1074;&#1077;&#1082;&#1072;.ppt#-1,1,&#1054;&#1089;&#1085;&#1086;&#1074;&#1085;&#1099;&#1077; &#1089;&#1090;&#1072;&#1076;&#1080;&#1080; &#1101;&#1074;&#1086;&#1083;&#1102;&#1094;&#1080;&#1080; &#1095;&#1077;&#1083;&#1086;&#1074;&#1077;&#1082;&#1072;. &#1063;&#1077;&#1083;&#1086;&#1074;&#1077;&#1095;&#1077;&#1089;&#1082;&#1080;&#1077; &#1088;&#1072;&#1089;&#1099;, &#1080;&#1093; &#1077;&#1076;&#1080;&#1085;&#1089;&#1090;&#1074;&#1086;" TargetMode="External"/><Relationship Id="rId26" Type="http://schemas.openxmlformats.org/officeDocument/2006/relationships/image" Target="../media/image69.wmf"/><Relationship Id="rId3" Type="http://schemas.openxmlformats.org/officeDocument/2006/relationships/notesSlide" Target="../notesSlides/notesSlide3.xml"/><Relationship Id="rId21" Type="http://schemas.openxmlformats.org/officeDocument/2006/relationships/hyperlink" Target="&#1057;&#1086;&#1079;&#1076;&#1072;&#1085;&#1080;&#1077;%20&#1059;&#1052;&#1050;/&#1057;&#1094;&#1077;&#1087;&#1083;&#1077;&#1085;&#1085;&#1086;&#1077;%20&#1085;&#1072;&#1089;&#1083;&#1077;&#1076;&#1086;&#1074;&#1072;&#1085;&#1080;&#1077;%20&#1075;&#1077;&#1085;&#1086;&#1074;.ppt.ppt#-1,1,&#1057;&#1083;&#1072;&#1081;&#1076; 1" TargetMode="External"/><Relationship Id="rId34" Type="http://schemas.openxmlformats.org/officeDocument/2006/relationships/image" Target="../media/image73.jpeg"/><Relationship Id="rId7" Type="http://schemas.openxmlformats.org/officeDocument/2006/relationships/oleObject" Target="../embeddings/oleObject12.bin"/><Relationship Id="rId12" Type="http://schemas.openxmlformats.org/officeDocument/2006/relationships/hyperlink" Target="&#1057;&#1086;&#1079;&#1076;&#1072;&#1085;&#1080;&#1077;%20&#1059;&#1052;&#1050;/&#1047;&#1085;&#1072;&#1095;&#1077;&#1085;&#1080;&#1077;%20&#1075;&#1077;&#1085;&#1077;&#1090;&#1080;&#1082;&#1080;.ppt#-1,1,&#1047;&#1085;&#1072;&#1095;&#1077;&#1085;&#1080;&#1077; &#1075;&#1077;&#1085;&#1077;&#1090;&#1080;&#1082;&#1080;" TargetMode="External"/><Relationship Id="rId17" Type="http://schemas.openxmlformats.org/officeDocument/2006/relationships/image" Target="../media/image66.wmf"/><Relationship Id="rId25" Type="http://schemas.openxmlformats.org/officeDocument/2006/relationships/oleObject" Target="../embeddings/oleObject18.bin"/><Relationship Id="rId33" Type="http://schemas.openxmlformats.org/officeDocument/2006/relationships/image" Target="../media/image72.jpeg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5.bin"/><Relationship Id="rId20" Type="http://schemas.openxmlformats.org/officeDocument/2006/relationships/image" Target="../media/image67.wmf"/><Relationship Id="rId29" Type="http://schemas.openxmlformats.org/officeDocument/2006/relationships/image" Target="../media/image70.wmf"/><Relationship Id="rId1" Type="http://schemas.openxmlformats.org/officeDocument/2006/relationships/vmlDrawing" Target="../drawings/vmlDrawing2.vml"/><Relationship Id="rId6" Type="http://schemas.openxmlformats.org/officeDocument/2006/relationships/hyperlink" Target="&#1057;&#1086;&#1079;&#1076;&#1072;&#1085;&#1080;&#1077;%20&#1059;&#1052;&#1050;/&#1041;&#1080;&#1086;&#1089;&#1092;&#1077;&#1088;&#1072;..ppt#-1,1,&#1041;&#1080;&#1086;&#1089;&#1092;&#1077;&#1088;&#1072;, &#1077;&#1105; &#1089;&#1090;&#1088;&#1091;&#1082;&#1090;&#1091;&#1088;&#1072; &#1080; &#1092;&#1091;&#1085;&#1082;&#1094;&#1080;&#1080;." TargetMode="External"/><Relationship Id="rId11" Type="http://schemas.openxmlformats.org/officeDocument/2006/relationships/image" Target="../media/image64.wmf"/><Relationship Id="rId24" Type="http://schemas.openxmlformats.org/officeDocument/2006/relationships/hyperlink" Target="&#1057;&#1086;&#1079;&#1076;&#1072;&#1085;&#1080;&#1077;%20&#1059;&#1052;&#1050;/&#1062;&#1077;&#1085;&#1090;&#1088;&#1099;%20&#1087;&#1088;&#1086;&#1080;&#1089;&#1093;&#1086;&#1078;&#1076;&#1077;&#1085;&#1080;&#1103;%20&#1082;&#1091;&#1083;&#1100;&#1090;&#1091;&#1088;&#1085;&#1099;&#1093;%20&#1088;&#1072;&#1089;&#1090;&#1077;&#1085;&#1080;&#1081;%20&#1080;%20&#1076;&#1086;&#1084;&#1072;&#1096;&#1085;&#1080;&#1093;%20&#1078;&#1080;&#1074;&#1086;&#1090;&#1085;&#1099;&#1093;.ppt#-1,1,&#1062;&#1077;&#1085;&#1090;&#1088;&#1099; &#1087;&#1088;&#1086;&#1080;&#1089;&#1093;&#1086;&#1078;&#1076;&#1077;&#1085;&#1080;&#1103; &#1082;&#1091;&#1083;&#1100;&#1090;&#1091;&#1088;&#1085;&#1099;&#1093; &#1088;&#1072;&#1089;&#1090;&#1077;&#1085;&#1080;&#1081; &#1080; &#1076;&#1086;&#1084;&#1072;&#1096;&#1085;&#1080;&#1093; &#1078;&#1080;&#1074;&#1086;&#1090;&#1085;&#1099;&#1093;. &#1054;&#1089;&#1086;&#1073;&#1077;&#1085;&#1085;&#1086;&#1089;&#1090;&#1080; &#1089;&#1077;&#1083;&#1077;&#1082;&#1094;&#1080;&#1080; &#1075;&#1088;&#1080;&#1073;&#1086;&#1074; &#1080; &#1084;&#1080;&#1082;&#1088;&#1086;&#1086;&#1088;&#1075;&#1072;&#1085;&#1080;&#1079;&#1084;&#1086;&#1074;." TargetMode="External"/><Relationship Id="rId32" Type="http://schemas.openxmlformats.org/officeDocument/2006/relationships/image" Target="../media/image71.wmf"/><Relationship Id="rId5" Type="http://schemas.openxmlformats.org/officeDocument/2006/relationships/image" Target="../media/image55.gif"/><Relationship Id="rId15" Type="http://schemas.openxmlformats.org/officeDocument/2006/relationships/hyperlink" Target="&#1057;&#1086;&#1079;&#1076;&#1072;&#1085;&#1080;&#1077;%20&#1059;&#1052;&#1050;/&#1052;&#1080;&#1090;&#1086;&#1079;.ppt#-1,1,&#1044;&#1077;&#1083;&#1077;&#1085;&#1080;&#1077; &#1082;&#1083;&#1077;&#1090;&#1082;&#1080; " TargetMode="External"/><Relationship Id="rId23" Type="http://schemas.openxmlformats.org/officeDocument/2006/relationships/image" Target="../media/image68.wmf"/><Relationship Id="rId28" Type="http://schemas.openxmlformats.org/officeDocument/2006/relationships/oleObject" Target="../embeddings/oleObject19.bin"/><Relationship Id="rId36" Type="http://schemas.openxmlformats.org/officeDocument/2006/relationships/image" Target="../media/image75.jpeg"/><Relationship Id="rId10" Type="http://schemas.openxmlformats.org/officeDocument/2006/relationships/oleObject" Target="../embeddings/oleObject13.bin"/><Relationship Id="rId19" Type="http://schemas.openxmlformats.org/officeDocument/2006/relationships/oleObject" Target="../embeddings/oleObject16.bin"/><Relationship Id="rId31" Type="http://schemas.openxmlformats.org/officeDocument/2006/relationships/oleObject" Target="../embeddings/oleObject20.bin"/><Relationship Id="rId4" Type="http://schemas.openxmlformats.org/officeDocument/2006/relationships/image" Target="../media/image54.wmf"/><Relationship Id="rId9" Type="http://schemas.openxmlformats.org/officeDocument/2006/relationships/hyperlink" Target="&#1057;&#1086;&#1079;&#1076;&#1072;&#1085;&#1080;&#1077;%20&#1059;&#1052;&#1050;/&#1047;&#1072;&#1082;&#1086;&#1085;&#1099;%20&#1052;&#1077;&#1085;&#1076;&#1077;&#1083;&#1103;.ppt#-1,1,&#1047;&#1072;&#1082;&#1086;&#1085;&#1099; &#1052;&#1077;&#1085;&#1076;&#1077;&#1083;&#1103;" TargetMode="External"/><Relationship Id="rId14" Type="http://schemas.openxmlformats.org/officeDocument/2006/relationships/image" Target="../media/image65.wmf"/><Relationship Id="rId22" Type="http://schemas.openxmlformats.org/officeDocument/2006/relationships/oleObject" Target="../embeddings/oleObject17.bin"/><Relationship Id="rId27" Type="http://schemas.openxmlformats.org/officeDocument/2006/relationships/hyperlink" Target="&#1057;&#1086;&#1079;&#1076;&#1072;&#1085;&#1080;&#1077;%20&#1059;&#1052;&#1050;/&#1063;&#1077;&#1083;&#1086;&#1074;&#1077;&#1095;&#1077;&#1089;&#1082;&#1080;&#1077;%20&#1088;&#1072;&#1089;&#1099;.ppt#-1,1,&#1057;&#1083;&#1072;&#1081;&#1076; 1" TargetMode="External"/><Relationship Id="rId30" Type="http://schemas.openxmlformats.org/officeDocument/2006/relationships/hyperlink" Target="&#1057;&#1086;&#1079;&#1076;&#1072;&#1085;&#1080;&#1077;%20&#1059;&#1052;&#1050;/&#1052;&#1077;&#1089;&#1090;&#1086;%20&#1095;&#1077;&#1083;&#1086;&#1074;&#1077;&#1082;&#1072;.ppt#-1,1,   &#1052;&#1077;&#1089;&#1090;&#1086; &#1095;&#1077;&#1083;&#1086;&#1074;&#1077;&#1082;&#1072; &#1074; &#1089;&#1080;&#1089;&#1090;&#1077;&#1084;&#1077; &#1086;&#1088;&#1075;&#1072;&#1085;&#1080;&#1095;&#1077;&#1089;&#1082;&#1086;&#1075;&#1086; &#1084;&#1080;&#1088;&#1072; " TargetMode="External"/><Relationship Id="rId35" Type="http://schemas.openxmlformats.org/officeDocument/2006/relationships/image" Target="../media/image7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gif"/><Relationship Id="rId4" Type="http://schemas.openxmlformats.org/officeDocument/2006/relationships/hyperlink" Target="http://www.86schhmr-wikatnoy.edusite.ru/p22aa1.html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77.g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hyperlink" Target="http://www.86schhmr-wikatnoy.edusite.ru/p22aa1.html" TargetMode="External"/><Relationship Id="rId5" Type="http://schemas.openxmlformats.org/officeDocument/2006/relationships/image" Target="../media/image78.emf"/><Relationship Id="rId4" Type="http://schemas.openxmlformats.org/officeDocument/2006/relationships/oleObject" Target="../embeddings/oleObject21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User\Desktop\&#1044;&#1054;&#1050;&#1059;&#1052;&#1045;&#1053;&#1058;&#1067;%202\&#1094;&#1074;&#1077;&#1090;&#1099;\&#1057;&#1073;&#1086;&#1088;&#1085;&#1080;&#1082;&#1080;%20&#1084;&#1091;&#1079;&#1099;&#1082;&#1080;%20&#1076;&#1083;&#1103;%20&#1088;&#1077;&#1083;&#1072;&#1082;&#1089;&#1072;&#1094;&#1080;&#1080;%20-%20Laguna%20Romantica%20-%20R.%20King%20(mp3ostrov.com).mp3" TargetMode="External"/><Relationship Id="rId5" Type="http://schemas.openxmlformats.org/officeDocument/2006/relationships/image" Target="../media/image85.jpeg"/><Relationship Id="rId4" Type="http://schemas.openxmlformats.org/officeDocument/2006/relationships/image" Target="../media/image8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18" Type="http://schemas.openxmlformats.org/officeDocument/2006/relationships/diagramData" Target="../diagrams/data4.xml"/><Relationship Id="rId3" Type="http://schemas.openxmlformats.org/officeDocument/2006/relationships/diagramLayout" Target="../diagrams/layout1.xml"/><Relationship Id="rId21" Type="http://schemas.openxmlformats.org/officeDocument/2006/relationships/diagramColors" Target="../diagrams/colors4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17" Type="http://schemas.openxmlformats.org/officeDocument/2006/relationships/image" Target="../media/image86.jpeg"/><Relationship Id="rId25" Type="http://schemas.openxmlformats.org/officeDocument/2006/relationships/image" Target="../media/image89.jpeg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20" Type="http://schemas.openxmlformats.org/officeDocument/2006/relationships/diagramQuickStyle" Target="../diagrams/quickStyle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24" Type="http://schemas.openxmlformats.org/officeDocument/2006/relationships/image" Target="../media/image88.jpeg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23" Type="http://schemas.openxmlformats.org/officeDocument/2006/relationships/image" Target="../media/image87.jpeg"/><Relationship Id="rId10" Type="http://schemas.openxmlformats.org/officeDocument/2006/relationships/diagramColors" Target="../diagrams/colors2.xml"/><Relationship Id="rId19" Type="http://schemas.openxmlformats.org/officeDocument/2006/relationships/diagramLayout" Target="../diagrams/layout4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Relationship Id="rId22" Type="http://schemas.microsoft.com/office/2007/relationships/diagramDrawing" Target="../diagrams/drawing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hyperlink" Target="Doc8.docx" TargetMode="External"/><Relationship Id="rId18" Type="http://schemas.openxmlformats.org/officeDocument/2006/relationships/hyperlink" Target="Doc6.docx" TargetMode="External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hyperlink" Target="Doc%205(1).docx" TargetMode="External"/><Relationship Id="rId17" Type="http://schemas.openxmlformats.org/officeDocument/2006/relationships/hyperlink" Target="&#1051;&#1080;&#1076;&#1077;&#1088;&#1089;&#1090;&#1074;&#1086;%20&#1074;%20&#1086;&#1073;&#1091;&#1095;&#1077;&#1085;&#1080;&#1080;.docx" TargetMode="External"/><Relationship Id="rId2" Type="http://schemas.openxmlformats.org/officeDocument/2006/relationships/image" Target="../media/image24.emf"/><Relationship Id="rId16" Type="http://schemas.openxmlformats.org/officeDocument/2006/relationships/hyperlink" Target="Doc5.docx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emf"/><Relationship Id="rId15" Type="http://schemas.openxmlformats.org/officeDocument/2006/relationships/hyperlink" Target="&#1063;&#1077;&#1088;&#1077;&#1079;%20%20&#1087;&#1088;&#1080;&#1077;&#1084;&#1099;%20%20&#1089;&#1072;&#1084;&#1086;&#1086;&#1073;&#1091;&#1095;&#1077;&#1085;&#1080;&#1103;%20%20&#1080;%20%20&#1074;&#1079;&#1072;&#1080;&#1084;&#1086;&#1086;&#1073;&#1091;&#1095;&#1077;&#1085;&#1080;&#1103;%20%20&#1088;&#1072;&#1079;&#1074;&#1080;&#1074;&#1072;&#1102;&#1090;%20&#1083;&#1080;&#1095;&#1085;&#1086;&#1089;&#1090;&#1085;&#1099;&#1077;%20&#1082;&#1072;&#1095;&#1077;&#1089;&#1090;&#1074;&#1072;.docx" TargetMode="External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hyperlink" Target="&#1048;&#1089;&#1087;&#1086;&#1083;&#1100;&#1079;&#1086;&#1074;&#1072;&#1085;&#1080;&#1077;%20&#1080;&#1085;&#1092;&#1086;&#1088;&#1084;&#1072;&#1094;&#1080;&#1086;&#1085;&#1085;&#1086;.docx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Заголовок 1"/>
          <p:cNvSpPr txBox="1">
            <a:spLocks/>
          </p:cNvSpPr>
          <p:nvPr/>
        </p:nvSpPr>
        <p:spPr bwMode="auto">
          <a:xfrm>
            <a:off x="1547813" y="476250"/>
            <a:ext cx="7200900" cy="374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ru-RU" sz="4400" b="1" i="1" dirty="0">
              <a:solidFill>
                <a:srgbClr val="7030A0"/>
              </a:solidFill>
            </a:endParaRPr>
          </a:p>
        </p:txBody>
      </p:sp>
      <p:sp>
        <p:nvSpPr>
          <p:cNvPr id="54275" name="Rectangle 3"/>
          <p:cNvSpPr>
            <a:spLocks noChangeArrowheads="1"/>
          </p:cNvSpPr>
          <p:nvPr/>
        </p:nvSpPr>
        <p:spPr bwMode="auto">
          <a:xfrm>
            <a:off x="3563938" y="4581525"/>
            <a:ext cx="3671887" cy="12954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400" b="1" i="1" dirty="0" err="1" smtClean="0"/>
              <a:t>Самопрезентация</a:t>
            </a:r>
            <a:r>
              <a:rPr lang="ru-RU" sz="1400" b="1" i="1" dirty="0" smtClean="0"/>
              <a:t> </a:t>
            </a:r>
          </a:p>
          <a:p>
            <a:pPr algn="ctr"/>
            <a:r>
              <a:rPr lang="ru-RU" sz="1400" b="1" i="1" dirty="0" err="1" smtClean="0"/>
              <a:t>Газиевой</a:t>
            </a:r>
            <a:r>
              <a:rPr lang="ru-RU" sz="1400" b="1" i="1" dirty="0" smtClean="0"/>
              <a:t> Юлдуз </a:t>
            </a:r>
            <a:r>
              <a:rPr lang="ru-RU" sz="1400" b="1" i="1" dirty="0" err="1" smtClean="0"/>
              <a:t>Газимагамаевны</a:t>
            </a:r>
            <a:endParaRPr lang="ru-RU" sz="1400" b="1" i="1" dirty="0" smtClean="0"/>
          </a:p>
          <a:p>
            <a:pPr algn="ctr"/>
            <a:r>
              <a:rPr lang="ru-RU" sz="1400" b="1" i="1" dirty="0" smtClean="0"/>
              <a:t>Учителя химии и биологии МБОУ </a:t>
            </a:r>
          </a:p>
          <a:p>
            <a:pPr algn="ctr"/>
            <a:r>
              <a:rPr lang="ru-RU" sz="1400" b="1" i="1" dirty="0" smtClean="0"/>
              <a:t>«</a:t>
            </a:r>
            <a:r>
              <a:rPr lang="ru-RU" sz="1400" b="1" i="1" dirty="0" err="1" smtClean="0"/>
              <a:t>Старогладовская</a:t>
            </a:r>
            <a:r>
              <a:rPr lang="ru-RU" sz="1400" b="1" i="1" dirty="0" smtClean="0"/>
              <a:t> СОШ»</a:t>
            </a:r>
            <a:endParaRPr lang="ru-RU" sz="1400" b="1" i="1" dirty="0"/>
          </a:p>
        </p:txBody>
      </p:sp>
      <p:pic>
        <p:nvPicPr>
          <p:cNvPr id="54276" name="Picture 4" descr="Логотип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0907" y="1700808"/>
            <a:ext cx="2663825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638" y="716310"/>
            <a:ext cx="2895786" cy="38610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03350" y="0"/>
            <a:ext cx="3960813" cy="931863"/>
          </a:xfr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b">
            <a:normAutofit/>
          </a:bodyPr>
          <a:lstStyle/>
          <a:p>
            <a:r>
              <a:rPr lang="ru-RU" sz="1800" b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Современный  ученик  должен  соответствовать  своему  обществу</a:t>
            </a:r>
            <a:endParaRPr lang="en-US" sz="1800" smtClean="0">
              <a:solidFill>
                <a:schemeClr val="tx1"/>
              </a:solidFill>
              <a:latin typeface="Arial" charset="0"/>
            </a:endParaRPr>
          </a:p>
        </p:txBody>
      </p:sp>
      <p:grpSp>
        <p:nvGrpSpPr>
          <p:cNvPr id="59395" name="Group 141"/>
          <p:cNvGrpSpPr>
            <a:grpSpLocks/>
          </p:cNvGrpSpPr>
          <p:nvPr/>
        </p:nvGrpSpPr>
        <p:grpSpPr bwMode="auto">
          <a:xfrm rot="-1848841">
            <a:off x="3811588" y="1050925"/>
            <a:ext cx="3657600" cy="1060450"/>
            <a:chOff x="1392" y="3216"/>
            <a:chExt cx="3360" cy="384"/>
          </a:xfrm>
        </p:grpSpPr>
        <p:sp>
          <p:nvSpPr>
            <p:cNvPr id="59396" name="Oval 132"/>
            <p:cNvSpPr>
              <a:spLocks noChangeArrowheads="1"/>
            </p:cNvSpPr>
            <p:nvPr/>
          </p:nvSpPr>
          <p:spPr bwMode="gray">
            <a:xfrm>
              <a:off x="1392" y="3216"/>
              <a:ext cx="3350" cy="368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50000">
                  <a:srgbClr val="00CC66"/>
                </a:gs>
                <a:gs pos="100000">
                  <a:srgbClr val="FFFFFF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endParaRPr lang="ru-RU" b="1"/>
            </a:p>
          </p:txBody>
        </p:sp>
        <p:sp>
          <p:nvSpPr>
            <p:cNvPr id="59397" name="Oval 133"/>
            <p:cNvSpPr>
              <a:spLocks noChangeArrowheads="1"/>
            </p:cNvSpPr>
            <p:nvPr/>
          </p:nvSpPr>
          <p:spPr bwMode="gray">
            <a:xfrm>
              <a:off x="1392" y="3216"/>
              <a:ext cx="3360" cy="384"/>
            </a:xfrm>
            <a:prstGeom prst="ellipse">
              <a:avLst/>
            </a:prstGeom>
            <a:gradFill rotWithShape="1">
              <a:gsLst>
                <a:gs pos="0">
                  <a:srgbClr val="00CC66">
                    <a:alpha val="32001"/>
                  </a:srgbClr>
                </a:gs>
                <a:gs pos="100000">
                  <a:srgbClr val="000000">
                    <a:alpha val="89998"/>
                  </a:srgb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endParaRPr lang="ru-RU" b="1"/>
            </a:p>
          </p:txBody>
        </p:sp>
        <p:sp>
          <p:nvSpPr>
            <p:cNvPr id="59398" name="Oval 134"/>
            <p:cNvSpPr>
              <a:spLocks noChangeArrowheads="1"/>
            </p:cNvSpPr>
            <p:nvPr/>
          </p:nvSpPr>
          <p:spPr bwMode="gray">
            <a:xfrm>
              <a:off x="1417" y="3241"/>
              <a:ext cx="3287" cy="334"/>
            </a:xfrm>
            <a:prstGeom prst="ellipse">
              <a:avLst/>
            </a:prstGeom>
            <a:gradFill rotWithShape="1">
              <a:gsLst>
                <a:gs pos="0">
                  <a:srgbClr val="006E37"/>
                </a:gs>
                <a:gs pos="50000">
                  <a:srgbClr val="00CC66"/>
                </a:gs>
                <a:gs pos="100000">
                  <a:srgbClr val="006E37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endParaRPr lang="ru-RU" b="1"/>
            </a:p>
          </p:txBody>
        </p:sp>
        <p:sp>
          <p:nvSpPr>
            <p:cNvPr id="59399" name="Oval 135"/>
            <p:cNvSpPr>
              <a:spLocks noChangeArrowheads="1"/>
            </p:cNvSpPr>
            <p:nvPr/>
          </p:nvSpPr>
          <p:spPr bwMode="gray">
            <a:xfrm>
              <a:off x="1417" y="3241"/>
              <a:ext cx="3287" cy="334"/>
            </a:xfrm>
            <a:prstGeom prst="ellipse">
              <a:avLst/>
            </a:prstGeom>
            <a:gradFill rotWithShape="1">
              <a:gsLst>
                <a:gs pos="0">
                  <a:srgbClr val="008241"/>
                </a:gs>
                <a:gs pos="100000">
                  <a:srgbClr val="00CC66">
                    <a:alpha val="0"/>
                  </a:srgb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endParaRPr lang="ru-RU" b="1"/>
            </a:p>
          </p:txBody>
        </p:sp>
      </p:grpSp>
      <p:sp>
        <p:nvSpPr>
          <p:cNvPr id="59400" name="Text Box 44"/>
          <p:cNvSpPr txBox="1">
            <a:spLocks noChangeArrowheads="1"/>
          </p:cNvSpPr>
          <p:nvPr/>
        </p:nvSpPr>
        <p:spPr bwMode="gray">
          <a:xfrm rot="-2028028">
            <a:off x="4435475" y="1217613"/>
            <a:ext cx="2809875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solidFill>
                  <a:srgbClr val="FFFFFF"/>
                </a:solidFill>
              </a:rPr>
              <a:t>Сплочение  коллектива  учащихся</a:t>
            </a:r>
          </a:p>
          <a:p>
            <a:endParaRPr lang="en-US" sz="1400" b="1">
              <a:solidFill>
                <a:srgbClr val="FFFFFF"/>
              </a:solidFill>
            </a:endParaRPr>
          </a:p>
        </p:txBody>
      </p:sp>
      <p:grpSp>
        <p:nvGrpSpPr>
          <p:cNvPr id="59401" name="Group 142"/>
          <p:cNvGrpSpPr>
            <a:grpSpLocks/>
          </p:cNvGrpSpPr>
          <p:nvPr/>
        </p:nvGrpSpPr>
        <p:grpSpPr bwMode="auto">
          <a:xfrm rot="-1495221">
            <a:off x="4168775" y="2003425"/>
            <a:ext cx="3810000" cy="1009650"/>
            <a:chOff x="1392" y="3216"/>
            <a:chExt cx="3360" cy="384"/>
          </a:xfrm>
        </p:grpSpPr>
        <p:sp>
          <p:nvSpPr>
            <p:cNvPr id="59402" name="Oval 143"/>
            <p:cNvSpPr>
              <a:spLocks noChangeArrowheads="1"/>
            </p:cNvSpPr>
            <p:nvPr/>
          </p:nvSpPr>
          <p:spPr bwMode="gray">
            <a:xfrm>
              <a:off x="1392" y="3216"/>
              <a:ext cx="3350" cy="368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50000">
                  <a:srgbClr val="FAAF54"/>
                </a:gs>
                <a:gs pos="100000">
                  <a:srgbClr val="FFFFFF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endParaRPr lang="ru-RU" b="1"/>
            </a:p>
          </p:txBody>
        </p:sp>
        <p:sp>
          <p:nvSpPr>
            <p:cNvPr id="59403" name="Oval 144"/>
            <p:cNvSpPr>
              <a:spLocks noChangeArrowheads="1"/>
            </p:cNvSpPr>
            <p:nvPr/>
          </p:nvSpPr>
          <p:spPr bwMode="gray">
            <a:xfrm>
              <a:off x="1392" y="3216"/>
              <a:ext cx="3360" cy="384"/>
            </a:xfrm>
            <a:prstGeom prst="ellipse">
              <a:avLst/>
            </a:prstGeom>
            <a:gradFill rotWithShape="1">
              <a:gsLst>
                <a:gs pos="0">
                  <a:srgbClr val="FAAF54">
                    <a:alpha val="32001"/>
                  </a:srgbClr>
                </a:gs>
                <a:gs pos="100000">
                  <a:srgbClr val="000000">
                    <a:alpha val="89998"/>
                  </a:srgb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endParaRPr lang="ru-RU" b="1"/>
            </a:p>
          </p:txBody>
        </p:sp>
        <p:sp>
          <p:nvSpPr>
            <p:cNvPr id="59404" name="Oval 145"/>
            <p:cNvSpPr>
              <a:spLocks noChangeArrowheads="1"/>
            </p:cNvSpPr>
            <p:nvPr/>
          </p:nvSpPr>
          <p:spPr bwMode="gray">
            <a:xfrm>
              <a:off x="1417" y="3241"/>
              <a:ext cx="3287" cy="334"/>
            </a:xfrm>
            <a:prstGeom prst="ellipse">
              <a:avLst/>
            </a:prstGeom>
            <a:gradFill rotWithShape="1">
              <a:gsLst>
                <a:gs pos="0">
                  <a:srgbClr val="875F2D"/>
                </a:gs>
                <a:gs pos="50000">
                  <a:srgbClr val="FAAF54"/>
                </a:gs>
                <a:gs pos="100000">
                  <a:srgbClr val="875F2D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endParaRPr lang="ru-RU" b="1"/>
            </a:p>
          </p:txBody>
        </p:sp>
        <p:sp>
          <p:nvSpPr>
            <p:cNvPr id="59405" name="Oval 146"/>
            <p:cNvSpPr>
              <a:spLocks noChangeArrowheads="1"/>
            </p:cNvSpPr>
            <p:nvPr/>
          </p:nvSpPr>
          <p:spPr bwMode="gray">
            <a:xfrm>
              <a:off x="1417" y="3241"/>
              <a:ext cx="3287" cy="334"/>
            </a:xfrm>
            <a:prstGeom prst="ellipse">
              <a:avLst/>
            </a:prstGeom>
            <a:gradFill rotWithShape="1">
              <a:gsLst>
                <a:gs pos="0">
                  <a:srgbClr val="9F6F35"/>
                </a:gs>
                <a:gs pos="100000">
                  <a:srgbClr val="FAAF54">
                    <a:alpha val="0"/>
                  </a:srgb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endParaRPr lang="ru-RU" b="1"/>
            </a:p>
          </p:txBody>
        </p:sp>
      </p:grpSp>
      <p:grpSp>
        <p:nvGrpSpPr>
          <p:cNvPr id="59406" name="Group 147"/>
          <p:cNvGrpSpPr>
            <a:grpSpLocks/>
          </p:cNvGrpSpPr>
          <p:nvPr/>
        </p:nvGrpSpPr>
        <p:grpSpPr bwMode="auto">
          <a:xfrm rot="-1101588">
            <a:off x="4686300" y="2852738"/>
            <a:ext cx="3962400" cy="915987"/>
            <a:chOff x="1392" y="3216"/>
            <a:chExt cx="3360" cy="384"/>
          </a:xfrm>
        </p:grpSpPr>
        <p:sp>
          <p:nvSpPr>
            <p:cNvPr id="59407" name="Oval 148"/>
            <p:cNvSpPr>
              <a:spLocks noChangeArrowheads="1"/>
            </p:cNvSpPr>
            <p:nvPr/>
          </p:nvSpPr>
          <p:spPr bwMode="gray">
            <a:xfrm>
              <a:off x="1392" y="3216"/>
              <a:ext cx="3350" cy="368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50000">
                  <a:srgbClr val="00CC66"/>
                </a:gs>
                <a:gs pos="100000">
                  <a:srgbClr val="FFFFFF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endParaRPr lang="ru-RU" b="1"/>
            </a:p>
          </p:txBody>
        </p:sp>
        <p:sp>
          <p:nvSpPr>
            <p:cNvPr id="59408" name="Oval 149"/>
            <p:cNvSpPr>
              <a:spLocks noChangeArrowheads="1"/>
            </p:cNvSpPr>
            <p:nvPr/>
          </p:nvSpPr>
          <p:spPr bwMode="gray">
            <a:xfrm>
              <a:off x="1392" y="3216"/>
              <a:ext cx="3360" cy="384"/>
            </a:xfrm>
            <a:prstGeom prst="ellipse">
              <a:avLst/>
            </a:prstGeom>
            <a:gradFill rotWithShape="1">
              <a:gsLst>
                <a:gs pos="0">
                  <a:srgbClr val="00CC66">
                    <a:alpha val="32001"/>
                  </a:srgbClr>
                </a:gs>
                <a:gs pos="100000">
                  <a:srgbClr val="000000">
                    <a:alpha val="89998"/>
                  </a:srgb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endParaRPr lang="ru-RU" b="1"/>
            </a:p>
          </p:txBody>
        </p:sp>
        <p:sp>
          <p:nvSpPr>
            <p:cNvPr id="59409" name="Oval 150"/>
            <p:cNvSpPr>
              <a:spLocks noChangeArrowheads="1"/>
            </p:cNvSpPr>
            <p:nvPr/>
          </p:nvSpPr>
          <p:spPr bwMode="gray">
            <a:xfrm>
              <a:off x="1417" y="3241"/>
              <a:ext cx="3287" cy="334"/>
            </a:xfrm>
            <a:prstGeom prst="ellipse">
              <a:avLst/>
            </a:prstGeom>
            <a:gradFill rotWithShape="1">
              <a:gsLst>
                <a:gs pos="0">
                  <a:srgbClr val="006E37"/>
                </a:gs>
                <a:gs pos="50000">
                  <a:srgbClr val="00CC66"/>
                </a:gs>
                <a:gs pos="100000">
                  <a:srgbClr val="006E37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endParaRPr lang="ru-RU" b="1"/>
            </a:p>
          </p:txBody>
        </p:sp>
        <p:sp>
          <p:nvSpPr>
            <p:cNvPr id="59410" name="Oval 151"/>
            <p:cNvSpPr>
              <a:spLocks noChangeArrowheads="1"/>
            </p:cNvSpPr>
            <p:nvPr/>
          </p:nvSpPr>
          <p:spPr bwMode="gray">
            <a:xfrm>
              <a:off x="1417" y="3241"/>
              <a:ext cx="3287" cy="334"/>
            </a:xfrm>
            <a:prstGeom prst="ellipse">
              <a:avLst/>
            </a:prstGeom>
            <a:gradFill rotWithShape="1">
              <a:gsLst>
                <a:gs pos="0">
                  <a:srgbClr val="008241"/>
                </a:gs>
                <a:gs pos="100000">
                  <a:srgbClr val="00CC66">
                    <a:alpha val="0"/>
                  </a:srgb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endParaRPr lang="ru-RU" b="1"/>
            </a:p>
          </p:txBody>
        </p:sp>
      </p:grpSp>
      <p:grpSp>
        <p:nvGrpSpPr>
          <p:cNvPr id="59411" name="Group 152"/>
          <p:cNvGrpSpPr>
            <a:grpSpLocks/>
          </p:cNvGrpSpPr>
          <p:nvPr/>
        </p:nvGrpSpPr>
        <p:grpSpPr bwMode="auto">
          <a:xfrm rot="-478277">
            <a:off x="4970463" y="3760788"/>
            <a:ext cx="4041775" cy="908050"/>
            <a:chOff x="1392" y="3216"/>
            <a:chExt cx="3360" cy="384"/>
          </a:xfrm>
        </p:grpSpPr>
        <p:sp>
          <p:nvSpPr>
            <p:cNvPr id="59412" name="Oval 153"/>
            <p:cNvSpPr>
              <a:spLocks noChangeArrowheads="1"/>
            </p:cNvSpPr>
            <p:nvPr/>
          </p:nvSpPr>
          <p:spPr bwMode="gray">
            <a:xfrm>
              <a:off x="1392" y="3216"/>
              <a:ext cx="3350" cy="368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50000">
                  <a:srgbClr val="FAAF54"/>
                </a:gs>
                <a:gs pos="100000">
                  <a:srgbClr val="FFFFFF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endParaRPr lang="ru-RU" b="1"/>
            </a:p>
          </p:txBody>
        </p:sp>
        <p:sp>
          <p:nvSpPr>
            <p:cNvPr id="59413" name="Oval 154"/>
            <p:cNvSpPr>
              <a:spLocks noChangeArrowheads="1"/>
            </p:cNvSpPr>
            <p:nvPr/>
          </p:nvSpPr>
          <p:spPr bwMode="gray">
            <a:xfrm>
              <a:off x="1392" y="3216"/>
              <a:ext cx="3360" cy="384"/>
            </a:xfrm>
            <a:prstGeom prst="ellipse">
              <a:avLst/>
            </a:prstGeom>
            <a:gradFill rotWithShape="1">
              <a:gsLst>
                <a:gs pos="0">
                  <a:srgbClr val="FAAF54">
                    <a:alpha val="32001"/>
                  </a:srgbClr>
                </a:gs>
                <a:gs pos="100000">
                  <a:srgbClr val="000000">
                    <a:alpha val="89998"/>
                  </a:srgb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endParaRPr lang="ru-RU" b="1"/>
            </a:p>
          </p:txBody>
        </p:sp>
        <p:sp>
          <p:nvSpPr>
            <p:cNvPr id="59414" name="Oval 155"/>
            <p:cNvSpPr>
              <a:spLocks noChangeArrowheads="1"/>
            </p:cNvSpPr>
            <p:nvPr/>
          </p:nvSpPr>
          <p:spPr bwMode="gray">
            <a:xfrm>
              <a:off x="1417" y="3241"/>
              <a:ext cx="3287" cy="334"/>
            </a:xfrm>
            <a:prstGeom prst="ellipse">
              <a:avLst/>
            </a:prstGeom>
            <a:gradFill rotWithShape="1">
              <a:gsLst>
                <a:gs pos="0">
                  <a:srgbClr val="875F2D"/>
                </a:gs>
                <a:gs pos="50000">
                  <a:srgbClr val="FAAF54"/>
                </a:gs>
                <a:gs pos="100000">
                  <a:srgbClr val="875F2D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endParaRPr lang="ru-RU" b="1"/>
            </a:p>
          </p:txBody>
        </p:sp>
        <p:sp>
          <p:nvSpPr>
            <p:cNvPr id="59415" name="Oval 156"/>
            <p:cNvSpPr>
              <a:spLocks noChangeArrowheads="1"/>
            </p:cNvSpPr>
            <p:nvPr/>
          </p:nvSpPr>
          <p:spPr bwMode="gray">
            <a:xfrm>
              <a:off x="1417" y="3241"/>
              <a:ext cx="3287" cy="334"/>
            </a:xfrm>
            <a:prstGeom prst="ellipse">
              <a:avLst/>
            </a:prstGeom>
            <a:gradFill rotWithShape="1">
              <a:gsLst>
                <a:gs pos="0">
                  <a:srgbClr val="9F6F35"/>
                </a:gs>
                <a:gs pos="100000">
                  <a:srgbClr val="FAAF54">
                    <a:alpha val="0"/>
                  </a:srgb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endParaRPr lang="ru-RU" b="1"/>
            </a:p>
          </p:txBody>
        </p:sp>
      </p:grpSp>
      <p:grpSp>
        <p:nvGrpSpPr>
          <p:cNvPr id="59416" name="Group 157"/>
          <p:cNvGrpSpPr>
            <a:grpSpLocks/>
          </p:cNvGrpSpPr>
          <p:nvPr/>
        </p:nvGrpSpPr>
        <p:grpSpPr bwMode="auto">
          <a:xfrm rot="-154826">
            <a:off x="4929188" y="4633913"/>
            <a:ext cx="4213225" cy="927100"/>
            <a:chOff x="1392" y="3216"/>
            <a:chExt cx="3360" cy="384"/>
          </a:xfrm>
        </p:grpSpPr>
        <p:sp>
          <p:nvSpPr>
            <p:cNvPr id="59417" name="Oval 158"/>
            <p:cNvSpPr>
              <a:spLocks noChangeArrowheads="1"/>
            </p:cNvSpPr>
            <p:nvPr/>
          </p:nvSpPr>
          <p:spPr bwMode="gray">
            <a:xfrm>
              <a:off x="1392" y="3216"/>
              <a:ext cx="3350" cy="368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50000">
                  <a:srgbClr val="00CC66"/>
                </a:gs>
                <a:gs pos="100000">
                  <a:srgbClr val="FFFFFF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endParaRPr lang="ru-RU" b="1"/>
            </a:p>
          </p:txBody>
        </p:sp>
        <p:sp>
          <p:nvSpPr>
            <p:cNvPr id="59418" name="Oval 159"/>
            <p:cNvSpPr>
              <a:spLocks noChangeArrowheads="1"/>
            </p:cNvSpPr>
            <p:nvPr/>
          </p:nvSpPr>
          <p:spPr bwMode="gray">
            <a:xfrm>
              <a:off x="1392" y="3216"/>
              <a:ext cx="3360" cy="384"/>
            </a:xfrm>
            <a:prstGeom prst="ellipse">
              <a:avLst/>
            </a:prstGeom>
            <a:gradFill rotWithShape="1">
              <a:gsLst>
                <a:gs pos="0">
                  <a:srgbClr val="00CC66">
                    <a:alpha val="32001"/>
                  </a:srgbClr>
                </a:gs>
                <a:gs pos="100000">
                  <a:srgbClr val="000000">
                    <a:alpha val="89998"/>
                  </a:srgb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endParaRPr lang="ru-RU" b="1"/>
            </a:p>
          </p:txBody>
        </p:sp>
        <p:sp>
          <p:nvSpPr>
            <p:cNvPr id="59419" name="Oval 160"/>
            <p:cNvSpPr>
              <a:spLocks noChangeArrowheads="1"/>
            </p:cNvSpPr>
            <p:nvPr/>
          </p:nvSpPr>
          <p:spPr bwMode="gray">
            <a:xfrm>
              <a:off x="1417" y="3241"/>
              <a:ext cx="3287" cy="334"/>
            </a:xfrm>
            <a:prstGeom prst="ellipse">
              <a:avLst/>
            </a:prstGeom>
            <a:gradFill rotWithShape="1">
              <a:gsLst>
                <a:gs pos="0">
                  <a:srgbClr val="006E37"/>
                </a:gs>
                <a:gs pos="50000">
                  <a:srgbClr val="00CC66"/>
                </a:gs>
                <a:gs pos="100000">
                  <a:srgbClr val="006E37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endParaRPr lang="ru-RU" b="1"/>
            </a:p>
          </p:txBody>
        </p:sp>
        <p:sp>
          <p:nvSpPr>
            <p:cNvPr id="59420" name="Oval 161"/>
            <p:cNvSpPr>
              <a:spLocks noChangeArrowheads="1"/>
            </p:cNvSpPr>
            <p:nvPr/>
          </p:nvSpPr>
          <p:spPr bwMode="gray">
            <a:xfrm>
              <a:off x="1417" y="3241"/>
              <a:ext cx="3287" cy="334"/>
            </a:xfrm>
            <a:prstGeom prst="ellipse">
              <a:avLst/>
            </a:prstGeom>
            <a:gradFill rotWithShape="1">
              <a:gsLst>
                <a:gs pos="0">
                  <a:srgbClr val="008241"/>
                </a:gs>
                <a:gs pos="100000">
                  <a:srgbClr val="00CC66">
                    <a:alpha val="0"/>
                  </a:srgb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endParaRPr lang="ru-RU" b="1"/>
            </a:p>
          </p:txBody>
        </p:sp>
      </p:grpSp>
      <p:sp>
        <p:nvSpPr>
          <p:cNvPr id="59421" name="Text Box 172"/>
          <p:cNvSpPr txBox="1">
            <a:spLocks noChangeArrowheads="1"/>
          </p:cNvSpPr>
          <p:nvPr/>
        </p:nvSpPr>
        <p:spPr bwMode="gray">
          <a:xfrm rot="-1584723">
            <a:off x="4686300" y="2325688"/>
            <a:ext cx="24812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000" b="1">
                <a:solidFill>
                  <a:srgbClr val="FFFFFF"/>
                </a:solidFill>
              </a:rPr>
              <a:t>РАЗВИТИЕ КРИТИЧЕСКОГО  МЫШЛЕНИЯ  ЧЕРЕЗ ДИАЛОГ</a:t>
            </a:r>
            <a:endParaRPr lang="en-US" sz="1000" b="1">
              <a:solidFill>
                <a:srgbClr val="FFFFFF"/>
              </a:solidFill>
            </a:endParaRPr>
          </a:p>
        </p:txBody>
      </p:sp>
      <p:sp>
        <p:nvSpPr>
          <p:cNvPr id="59422" name="Text Box 173"/>
          <p:cNvSpPr txBox="1">
            <a:spLocks noChangeArrowheads="1"/>
          </p:cNvSpPr>
          <p:nvPr/>
        </p:nvSpPr>
        <p:spPr bwMode="gray">
          <a:xfrm rot="-1190441">
            <a:off x="5299075" y="3205163"/>
            <a:ext cx="2881313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200" b="1">
                <a:solidFill>
                  <a:srgbClr val="FFFFFF"/>
                </a:solidFill>
              </a:rPr>
              <a:t>МЫШЛЕНИЕ  ВЫСОКОГО  УРОВНЯ</a:t>
            </a:r>
            <a:endParaRPr lang="en-US" sz="1200" b="1">
              <a:solidFill>
                <a:srgbClr val="FFFFFF"/>
              </a:solidFill>
            </a:endParaRPr>
          </a:p>
        </p:txBody>
      </p:sp>
      <p:sp>
        <p:nvSpPr>
          <p:cNvPr id="59423" name="Text Box 174"/>
          <p:cNvSpPr txBox="1">
            <a:spLocks noChangeArrowheads="1"/>
          </p:cNvSpPr>
          <p:nvPr/>
        </p:nvSpPr>
        <p:spPr bwMode="gray">
          <a:xfrm rot="-476143">
            <a:off x="5356225" y="4000500"/>
            <a:ext cx="30861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200" b="1">
                <a:solidFill>
                  <a:srgbClr val="FFFFFF"/>
                </a:solidFill>
              </a:rPr>
              <a:t>СОВЕРШЕНСТВОВАНИЕ  7  МОДУЛЕЙ</a:t>
            </a:r>
            <a:endParaRPr lang="en-US" sz="1200" b="1">
              <a:solidFill>
                <a:srgbClr val="FFFFFF"/>
              </a:solidFill>
            </a:endParaRPr>
          </a:p>
        </p:txBody>
      </p:sp>
      <p:sp>
        <p:nvSpPr>
          <p:cNvPr id="59424" name="Text Box 175"/>
          <p:cNvSpPr txBox="1">
            <a:spLocks noChangeArrowheads="1"/>
          </p:cNvSpPr>
          <p:nvPr/>
        </p:nvSpPr>
        <p:spPr bwMode="gray">
          <a:xfrm rot="-194749">
            <a:off x="5470525" y="4867275"/>
            <a:ext cx="29813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200" b="1">
                <a:solidFill>
                  <a:srgbClr val="FFFFFF"/>
                </a:solidFill>
              </a:rPr>
              <a:t>ИСПОЛЬЗОВАНИЕ  КРИТИЧЕСКОГО </a:t>
            </a:r>
          </a:p>
          <a:p>
            <a:r>
              <a:rPr lang="ru-RU" sz="1200" b="1">
                <a:solidFill>
                  <a:srgbClr val="FFFFFF"/>
                </a:solidFill>
              </a:rPr>
              <a:t> МЫШЛЕНИЯ</a:t>
            </a:r>
            <a:endParaRPr lang="en-US" sz="1200" b="1">
              <a:solidFill>
                <a:srgbClr val="FFFFFF"/>
              </a:solidFill>
            </a:endParaRPr>
          </a:p>
        </p:txBody>
      </p:sp>
      <p:grpSp>
        <p:nvGrpSpPr>
          <p:cNvPr id="59425" name="Group 87"/>
          <p:cNvGrpSpPr>
            <a:grpSpLocks/>
          </p:cNvGrpSpPr>
          <p:nvPr/>
        </p:nvGrpSpPr>
        <p:grpSpPr bwMode="auto">
          <a:xfrm rot="-1009823">
            <a:off x="4032250" y="4019550"/>
            <a:ext cx="658813" cy="698500"/>
            <a:chOff x="839" y="1224"/>
            <a:chExt cx="862" cy="862"/>
          </a:xfrm>
        </p:grpSpPr>
        <p:sp>
          <p:nvSpPr>
            <p:cNvPr id="59426" name="Oval 88"/>
            <p:cNvSpPr>
              <a:spLocks noChangeArrowheads="1"/>
            </p:cNvSpPr>
            <p:nvPr/>
          </p:nvSpPr>
          <p:spPr bwMode="gray">
            <a:xfrm>
              <a:off x="839" y="1224"/>
              <a:ext cx="862" cy="862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50000">
                  <a:srgbClr val="00CC66"/>
                </a:gs>
                <a:gs pos="100000">
                  <a:srgbClr val="FFFFFF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endParaRPr lang="ru-RU" b="1"/>
            </a:p>
          </p:txBody>
        </p:sp>
        <p:sp>
          <p:nvSpPr>
            <p:cNvPr id="59427" name="Oval 89"/>
            <p:cNvSpPr>
              <a:spLocks noChangeArrowheads="1"/>
            </p:cNvSpPr>
            <p:nvPr/>
          </p:nvSpPr>
          <p:spPr bwMode="gray">
            <a:xfrm>
              <a:off x="839" y="1224"/>
              <a:ext cx="862" cy="862"/>
            </a:xfrm>
            <a:prstGeom prst="ellipse">
              <a:avLst/>
            </a:prstGeom>
            <a:gradFill rotWithShape="1">
              <a:gsLst>
                <a:gs pos="0">
                  <a:srgbClr val="00CC66">
                    <a:alpha val="32001"/>
                  </a:srgbClr>
                </a:gs>
                <a:gs pos="100000">
                  <a:srgbClr val="000000">
                    <a:alpha val="89998"/>
                  </a:srgb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endParaRPr lang="ru-RU" b="1"/>
            </a:p>
          </p:txBody>
        </p:sp>
        <p:sp>
          <p:nvSpPr>
            <p:cNvPr id="59428" name="Oval 90"/>
            <p:cNvSpPr>
              <a:spLocks noChangeArrowheads="1"/>
            </p:cNvSpPr>
            <p:nvPr/>
          </p:nvSpPr>
          <p:spPr bwMode="gray">
            <a:xfrm>
              <a:off x="895" y="1280"/>
              <a:ext cx="750" cy="750"/>
            </a:xfrm>
            <a:prstGeom prst="ellipse">
              <a:avLst/>
            </a:prstGeom>
            <a:gradFill rotWithShape="1">
              <a:gsLst>
                <a:gs pos="0">
                  <a:srgbClr val="006E37"/>
                </a:gs>
                <a:gs pos="50000">
                  <a:srgbClr val="00CC66"/>
                </a:gs>
                <a:gs pos="100000">
                  <a:srgbClr val="006E37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endParaRPr lang="ru-RU" b="1"/>
            </a:p>
          </p:txBody>
        </p:sp>
        <p:sp>
          <p:nvSpPr>
            <p:cNvPr id="59429" name="Oval 91"/>
            <p:cNvSpPr>
              <a:spLocks noChangeArrowheads="1"/>
            </p:cNvSpPr>
            <p:nvPr/>
          </p:nvSpPr>
          <p:spPr bwMode="gray">
            <a:xfrm>
              <a:off x="896" y="1280"/>
              <a:ext cx="749" cy="750"/>
            </a:xfrm>
            <a:prstGeom prst="ellipse">
              <a:avLst/>
            </a:prstGeom>
            <a:gradFill rotWithShape="1">
              <a:gsLst>
                <a:gs pos="0">
                  <a:srgbClr val="008241"/>
                </a:gs>
                <a:gs pos="100000">
                  <a:srgbClr val="00CC66">
                    <a:alpha val="0"/>
                  </a:srgb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endParaRPr lang="ru-RU" b="1"/>
            </a:p>
          </p:txBody>
        </p:sp>
        <p:sp>
          <p:nvSpPr>
            <p:cNvPr id="59430" name="Oval 92"/>
            <p:cNvSpPr>
              <a:spLocks noChangeArrowheads="1"/>
            </p:cNvSpPr>
            <p:nvPr/>
          </p:nvSpPr>
          <p:spPr bwMode="gray">
            <a:xfrm>
              <a:off x="936" y="1318"/>
              <a:ext cx="674" cy="674"/>
            </a:xfrm>
            <a:prstGeom prst="ellipse">
              <a:avLst/>
            </a:prstGeom>
            <a:solidFill>
              <a:srgbClr val="333333"/>
            </a:soli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endParaRPr lang="ru-RU" b="1"/>
            </a:p>
          </p:txBody>
        </p:sp>
        <p:sp>
          <p:nvSpPr>
            <p:cNvPr id="59431" name="Oval 93"/>
            <p:cNvSpPr>
              <a:spLocks noChangeArrowheads="1"/>
            </p:cNvSpPr>
            <p:nvPr/>
          </p:nvSpPr>
          <p:spPr bwMode="gray">
            <a:xfrm>
              <a:off x="947" y="1329"/>
              <a:ext cx="653" cy="653"/>
            </a:xfrm>
            <a:prstGeom prst="ellipse">
              <a:avLst/>
            </a:prstGeom>
            <a:gradFill rotWithShape="1">
              <a:gsLst>
                <a:gs pos="0">
                  <a:srgbClr val="595959"/>
                </a:gs>
                <a:gs pos="100000">
                  <a:srgbClr val="C0C0C0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pPr algn="ctr"/>
              <a:endParaRPr lang="ru-RU" b="1"/>
            </a:p>
          </p:txBody>
        </p:sp>
        <p:sp>
          <p:nvSpPr>
            <p:cNvPr id="59432" name="Oval 94"/>
            <p:cNvSpPr>
              <a:spLocks noChangeArrowheads="1"/>
            </p:cNvSpPr>
            <p:nvPr/>
          </p:nvSpPr>
          <p:spPr bwMode="gray">
            <a:xfrm>
              <a:off x="955" y="1333"/>
              <a:ext cx="637" cy="636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alpha val="0"/>
                  </a:srgbClr>
                </a:gs>
                <a:gs pos="100000">
                  <a:srgbClr val="E9E9E9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pPr algn="ctr"/>
              <a:endParaRPr lang="ru-RU" b="1"/>
            </a:p>
          </p:txBody>
        </p:sp>
        <p:sp>
          <p:nvSpPr>
            <p:cNvPr id="59433" name="Oval 95"/>
            <p:cNvSpPr>
              <a:spLocks noChangeArrowheads="1"/>
            </p:cNvSpPr>
            <p:nvPr/>
          </p:nvSpPr>
          <p:spPr bwMode="gray">
            <a:xfrm>
              <a:off x="962" y="1339"/>
              <a:ext cx="606" cy="595"/>
            </a:xfrm>
            <a:prstGeom prst="ellipse">
              <a:avLst/>
            </a:prstGeom>
            <a:gradFill rotWithShape="1">
              <a:gsLst>
                <a:gs pos="0">
                  <a:srgbClr val="989898"/>
                </a:gs>
                <a:gs pos="100000">
                  <a:srgbClr val="C0C0C0">
                    <a:alpha val="48000"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pPr algn="ctr"/>
              <a:endParaRPr lang="ru-RU" b="1"/>
            </a:p>
          </p:txBody>
        </p:sp>
        <p:sp>
          <p:nvSpPr>
            <p:cNvPr id="59434" name="Oval 96"/>
            <p:cNvSpPr>
              <a:spLocks noChangeArrowheads="1"/>
            </p:cNvSpPr>
            <p:nvPr/>
          </p:nvSpPr>
          <p:spPr bwMode="gray">
            <a:xfrm>
              <a:off x="997" y="1356"/>
              <a:ext cx="539" cy="48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C0C0C0">
                    <a:alpha val="37999"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pPr algn="ctr"/>
              <a:endParaRPr lang="ru-RU" b="1"/>
            </a:p>
          </p:txBody>
        </p:sp>
      </p:grpSp>
      <p:sp>
        <p:nvSpPr>
          <p:cNvPr id="56" name="Text Box 176"/>
          <p:cNvSpPr txBox="1">
            <a:spLocks noChangeArrowheads="1"/>
          </p:cNvSpPr>
          <p:nvPr/>
        </p:nvSpPr>
        <p:spPr bwMode="auto">
          <a:xfrm>
            <a:off x="1763713" y="1268413"/>
            <a:ext cx="2528887" cy="2082800"/>
          </a:xfrm>
          <a:prstGeom prst="rect">
            <a:avLst/>
          </a:prstGeom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sz="1000" b="1">
                <a:solidFill>
                  <a:srgbClr val="000000"/>
                </a:solidFill>
                <a:latin typeface="Georgia" pitchFamily="18" charset="0"/>
                <a:cs typeface="Arial" charset="0"/>
              </a:rPr>
              <a:t>КОМПЕТЕНТНОСТНЫЙ</a:t>
            </a:r>
          </a:p>
          <a:p>
            <a:pPr algn="ctr"/>
            <a:r>
              <a:rPr lang="ru-RU" sz="1000" b="1">
                <a:solidFill>
                  <a:srgbClr val="000000"/>
                </a:solidFill>
                <a:latin typeface="Georgia" pitchFamily="18" charset="0"/>
                <a:cs typeface="Arial" charset="0"/>
              </a:rPr>
              <a:t>УЧИТЕЛЬ</a:t>
            </a:r>
          </a:p>
          <a:p>
            <a:pPr algn="ctr"/>
            <a:r>
              <a:rPr lang="ru-RU" sz="1000">
                <a:solidFill>
                  <a:srgbClr val="000000"/>
                </a:solidFill>
                <a:latin typeface="Georgia" pitchFamily="18" charset="0"/>
                <a:cs typeface="Arial" charset="0"/>
              </a:rPr>
              <a:t>Успешно решает свои жизненные</a:t>
            </a:r>
          </a:p>
          <a:p>
            <a:pPr algn="ctr"/>
            <a:r>
              <a:rPr lang="ru-RU" sz="1000">
                <a:solidFill>
                  <a:srgbClr val="000000"/>
                </a:solidFill>
                <a:latin typeface="Georgia" pitchFamily="18" charset="0"/>
                <a:cs typeface="Arial" charset="0"/>
              </a:rPr>
              <a:t> проблемы, проявляя</a:t>
            </a:r>
          </a:p>
          <a:p>
            <a:pPr algn="ctr"/>
            <a:r>
              <a:rPr lang="ru-RU" sz="1000">
                <a:solidFill>
                  <a:srgbClr val="000000"/>
                </a:solidFill>
                <a:latin typeface="Georgia" pitchFamily="18" charset="0"/>
                <a:cs typeface="Arial" charset="0"/>
              </a:rPr>
              <a:t> инициативу, самостоятельность</a:t>
            </a:r>
          </a:p>
          <a:p>
            <a:pPr algn="ctr"/>
            <a:r>
              <a:rPr lang="ru-RU" sz="1000">
                <a:solidFill>
                  <a:srgbClr val="000000"/>
                </a:solidFill>
                <a:latin typeface="Georgia" pitchFamily="18" charset="0"/>
                <a:cs typeface="Arial" charset="0"/>
              </a:rPr>
              <a:t> и ответственность;</a:t>
            </a:r>
          </a:p>
          <a:p>
            <a:pPr algn="ctr"/>
            <a:r>
              <a:rPr lang="ru-RU" sz="1000">
                <a:solidFill>
                  <a:srgbClr val="000000"/>
                </a:solidFill>
                <a:latin typeface="Georgia" pitchFamily="18" charset="0"/>
                <a:cs typeface="Arial" charset="0"/>
              </a:rPr>
              <a:t> ориентируется на рынке труда </a:t>
            </a:r>
          </a:p>
          <a:p>
            <a:pPr algn="ctr"/>
            <a:r>
              <a:rPr lang="ru-RU" sz="1000">
                <a:solidFill>
                  <a:srgbClr val="000000"/>
                </a:solidFill>
                <a:latin typeface="Georgia" pitchFamily="18" charset="0"/>
                <a:cs typeface="Arial" charset="0"/>
              </a:rPr>
              <a:t>и понимает, какие умения потребуются ученикам,</a:t>
            </a:r>
          </a:p>
          <a:p>
            <a:pPr algn="ctr"/>
            <a:r>
              <a:rPr lang="ru-RU" sz="1000">
                <a:solidFill>
                  <a:srgbClr val="000000"/>
                </a:solidFill>
                <a:latin typeface="Georgia" pitchFamily="18" charset="0"/>
                <a:cs typeface="Arial" charset="0"/>
              </a:rPr>
              <a:t> чтобы найти себе работу в современных</a:t>
            </a:r>
          </a:p>
          <a:p>
            <a:pPr algn="ctr"/>
            <a:r>
              <a:rPr lang="ru-RU" sz="1000">
                <a:solidFill>
                  <a:srgbClr val="000000"/>
                </a:solidFill>
                <a:latin typeface="Georgia" pitchFamily="18" charset="0"/>
                <a:cs typeface="Arial" charset="0"/>
              </a:rPr>
              <a:t> условия и успешно продвигаться по </a:t>
            </a:r>
          </a:p>
          <a:p>
            <a:pPr algn="ctr"/>
            <a:r>
              <a:rPr lang="ru-RU" sz="1000">
                <a:solidFill>
                  <a:srgbClr val="000000"/>
                </a:solidFill>
                <a:latin typeface="Georgia" pitchFamily="18" charset="0"/>
                <a:cs typeface="Arial" charset="0"/>
              </a:rPr>
              <a:t>лестнице профессионального успеха;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7319963" y="155575"/>
            <a:ext cx="1468437" cy="1295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b="1" dirty="0"/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7523163" y="5413375"/>
            <a:ext cx="1468437" cy="1295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b="1" dirty="0"/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150813" y="673100"/>
            <a:ext cx="1466850" cy="1295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b="1" dirty="0"/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3004189" y="5521047"/>
            <a:ext cx="4031319" cy="106970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>
              <a:defRPr/>
            </a:pPr>
            <a:endParaRPr lang="ru-RU" sz="1000" b="1" dirty="0"/>
          </a:p>
          <a:p>
            <a:pPr algn="ctr">
              <a:defRPr/>
            </a:pPr>
            <a:r>
              <a:rPr lang="ru-RU" sz="1000" b="1" dirty="0">
                <a:solidFill>
                  <a:schemeClr val="tx1"/>
                </a:solidFill>
              </a:rPr>
              <a:t>«СОЦИАЛЬНОЕ  ВЗАИМОДЕЙСТВИЕ  В  ХОДЕ  ЗАНЯТИЙ  ИГРАЕТ  ВАЖНУЮ  РОЛЬ  В  ОБУЧЕНИИ. ОБЩЕНИЕ  В  СИТУАЦИИ «УЧЕНИК-УЧЕНИК» СОСТАВЛЯЕТ  ЗНАЧИМУЮ  ЧАСТЬ  ПОСТРОЕНИЯ ЗНАЧЕНИЯ  И  РАЗВИТИЯ  ПОНИМАНИЯ.»</a:t>
            </a:r>
          </a:p>
          <a:p>
            <a:pPr algn="ctr">
              <a:defRPr/>
            </a:pPr>
            <a:r>
              <a:rPr lang="ru-RU" sz="1200" b="1" dirty="0">
                <a:solidFill>
                  <a:schemeClr val="tx1"/>
                </a:solidFill>
              </a:rPr>
              <a:t>Руководство  для  учителя  с.135</a:t>
            </a:r>
          </a:p>
          <a:p>
            <a:pPr algn="ctr">
              <a:defRPr/>
            </a:pPr>
            <a:endParaRPr lang="ru-RU" sz="1200" b="1" dirty="0"/>
          </a:p>
        </p:txBody>
      </p:sp>
      <p:pic>
        <p:nvPicPr>
          <p:cNvPr id="63" name="Picture 7" descr="C:\Users\User\Desktop\фото-практика\SAM_02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62972" y="5327260"/>
            <a:ext cx="1943038" cy="1457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5" name="Text Box 176"/>
          <p:cNvSpPr txBox="1">
            <a:spLocks noChangeArrowheads="1"/>
          </p:cNvSpPr>
          <p:nvPr/>
        </p:nvSpPr>
        <p:spPr bwMode="auto">
          <a:xfrm>
            <a:off x="250825" y="3429000"/>
            <a:ext cx="2528888" cy="2387600"/>
          </a:xfrm>
          <a:prstGeom prst="rect">
            <a:avLst/>
          </a:prstGeom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sz="1000" b="1">
                <a:solidFill>
                  <a:srgbClr val="000000"/>
                </a:solidFill>
                <a:latin typeface="Georgia" pitchFamily="18" charset="0"/>
                <a:cs typeface="Arial" charset="0"/>
              </a:rPr>
              <a:t>КОМПЕТЕНТНОСТНЫЙ</a:t>
            </a:r>
          </a:p>
          <a:p>
            <a:pPr algn="ctr"/>
            <a:r>
              <a:rPr lang="ru-RU" sz="1000" b="1">
                <a:solidFill>
                  <a:srgbClr val="000000"/>
                </a:solidFill>
                <a:latin typeface="Georgia" pitchFamily="18" charset="0"/>
                <a:cs typeface="Arial" charset="0"/>
              </a:rPr>
              <a:t>УЧЕН</a:t>
            </a:r>
            <a:r>
              <a:rPr lang="ru-RU" sz="1000">
                <a:solidFill>
                  <a:srgbClr val="000000"/>
                </a:solidFill>
                <a:latin typeface="Georgia" pitchFamily="18" charset="0"/>
                <a:cs typeface="Arial" charset="0"/>
              </a:rPr>
              <a:t>ИК  - </a:t>
            </a:r>
          </a:p>
          <a:p>
            <a:pPr algn="ctr"/>
            <a:r>
              <a:rPr lang="ru-RU" sz="1000">
                <a:solidFill>
                  <a:srgbClr val="000000"/>
                </a:solidFill>
                <a:latin typeface="Georgia" pitchFamily="18" charset="0"/>
                <a:cs typeface="Arial" charset="0"/>
              </a:rPr>
              <a:t> реально сформированные личностные качества и минимальный опыт деятельности,  способность к самообразованию, организации собственных  индивидуальных способностей и талантов;</a:t>
            </a:r>
            <a:r>
              <a:rPr lang="ru-RU" sz="1000" b="1">
                <a:solidFill>
                  <a:srgbClr val="000000"/>
                </a:solidFill>
                <a:latin typeface="Georgia" pitchFamily="18" charset="0"/>
                <a:cs typeface="Arial" charset="0"/>
              </a:rPr>
              <a:t/>
            </a:r>
            <a:br>
              <a:rPr lang="ru-RU" sz="1000" b="1">
                <a:solidFill>
                  <a:srgbClr val="000000"/>
                </a:solidFill>
                <a:latin typeface="Georgia" pitchFamily="18" charset="0"/>
                <a:cs typeface="Arial" charset="0"/>
              </a:rPr>
            </a:br>
            <a:r>
              <a:rPr lang="ru-RU" sz="1000">
                <a:solidFill>
                  <a:srgbClr val="000000"/>
                </a:solidFill>
                <a:latin typeface="Georgia" pitchFamily="18" charset="0"/>
                <a:cs typeface="Arial" charset="0"/>
              </a:rPr>
              <a:t> знание своих сильных и слабых сторон;</a:t>
            </a:r>
            <a:r>
              <a:rPr lang="ru-RU" sz="1000" b="1">
                <a:solidFill>
                  <a:srgbClr val="000000"/>
                </a:solidFill>
                <a:latin typeface="Georgia" pitchFamily="18" charset="0"/>
                <a:cs typeface="Arial" charset="0"/>
              </a:rPr>
              <a:t/>
            </a:r>
            <a:br>
              <a:rPr lang="ru-RU" sz="1000" b="1">
                <a:solidFill>
                  <a:srgbClr val="000000"/>
                </a:solidFill>
                <a:latin typeface="Georgia" pitchFamily="18" charset="0"/>
                <a:cs typeface="Arial" charset="0"/>
              </a:rPr>
            </a:br>
            <a:r>
              <a:rPr lang="ru-RU" sz="1000">
                <a:solidFill>
                  <a:srgbClr val="000000"/>
                </a:solidFill>
                <a:latin typeface="Georgia" pitchFamily="18" charset="0"/>
                <a:cs typeface="Arial" charset="0"/>
              </a:rPr>
              <a:t> способность к рефлексии; </a:t>
            </a:r>
            <a:r>
              <a:rPr lang="ru-RU" sz="1000" b="1">
                <a:solidFill>
                  <a:srgbClr val="000000"/>
                </a:solidFill>
                <a:latin typeface="Georgia" pitchFamily="18" charset="0"/>
                <a:cs typeface="Arial" charset="0"/>
              </a:rPr>
              <a:t/>
            </a:r>
            <a:br>
              <a:rPr lang="ru-RU" sz="1000" b="1">
                <a:solidFill>
                  <a:srgbClr val="000000"/>
                </a:solidFill>
                <a:latin typeface="Georgia" pitchFamily="18" charset="0"/>
                <a:cs typeface="Arial" charset="0"/>
              </a:rPr>
            </a:br>
            <a:r>
              <a:rPr lang="ru-RU" sz="1000">
                <a:solidFill>
                  <a:srgbClr val="000000"/>
                </a:solidFill>
                <a:latin typeface="Georgia" pitchFamily="18" charset="0"/>
                <a:cs typeface="Arial" charset="0"/>
              </a:rPr>
              <a:t> динамичность знаний  ;</a:t>
            </a:r>
          </a:p>
          <a:p>
            <a:pPr algn="ctr"/>
            <a:r>
              <a:rPr lang="ru-RU" sz="1000">
                <a:solidFill>
                  <a:srgbClr val="000000"/>
                </a:solidFill>
                <a:latin typeface="Georgia" pitchFamily="18" charset="0"/>
                <a:cs typeface="Arial" charset="0"/>
              </a:rPr>
              <a:t>умение учиться и оперировать знаниями, применяя  их  в  жизни</a:t>
            </a:r>
            <a:endParaRPr lang="ru-RU" sz="1000" b="1">
              <a:solidFill>
                <a:srgbClr val="000000"/>
              </a:solidFill>
              <a:latin typeface="Georgia" pitchFamily="18" charset="0"/>
              <a:cs typeface="Arial" charset="0"/>
            </a:endParaRPr>
          </a:p>
          <a:p>
            <a:pPr algn="ctr"/>
            <a:endParaRPr lang="ru-RU" sz="1000">
              <a:solidFill>
                <a:srgbClr val="000000"/>
              </a:solidFill>
              <a:latin typeface="Georgia" pitchFamily="18" charset="0"/>
              <a:cs typeface="Arial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283" y="135809"/>
            <a:ext cx="1773573" cy="13301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3" y="653404"/>
            <a:ext cx="1818903" cy="1364177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4" descr="Рисунок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28775"/>
            <a:ext cx="9163050" cy="522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9" name="Text Box 6"/>
          <p:cNvSpPr txBox="1">
            <a:spLocks noChangeArrowheads="1"/>
          </p:cNvSpPr>
          <p:nvPr/>
        </p:nvSpPr>
        <p:spPr bwMode="auto">
          <a:xfrm>
            <a:off x="4859338" y="2708275"/>
            <a:ext cx="41052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b="1">
                <a:solidFill>
                  <a:srgbClr val="3333CC"/>
                </a:solidFill>
              </a:rPr>
              <a:t>  </a:t>
            </a:r>
          </a:p>
        </p:txBody>
      </p:sp>
      <p:sp>
        <p:nvSpPr>
          <p:cNvPr id="60420" name="Text Box 8"/>
          <p:cNvSpPr txBox="1">
            <a:spLocks noChangeArrowheads="1"/>
          </p:cNvSpPr>
          <p:nvPr/>
        </p:nvSpPr>
        <p:spPr bwMode="auto">
          <a:xfrm>
            <a:off x="539750" y="3933825"/>
            <a:ext cx="251936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60421" name="Text Box 5"/>
          <p:cNvSpPr>
            <a:spLocks noGrp="1" noChangeArrowheads="1"/>
          </p:cNvSpPr>
          <p:nvPr>
            <p:ph type="title" idx="4294967295"/>
          </p:nvPr>
        </p:nvSpPr>
        <p:spPr>
          <a:xfrm>
            <a:off x="250825" y="549275"/>
            <a:ext cx="8639175" cy="1008063"/>
          </a:xfrm>
          <a:solidFill>
            <a:schemeClr val="bg2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ru-RU" sz="1400" b="1" i="1" smtClean="0">
                <a:solidFill>
                  <a:srgbClr val="CC00FF"/>
                </a:solidFill>
              </a:rPr>
              <a:t/>
            </a:r>
            <a:br>
              <a:rPr lang="ru-RU" sz="1400" b="1" i="1" smtClean="0">
                <a:solidFill>
                  <a:srgbClr val="CC00FF"/>
                </a:solidFill>
              </a:rPr>
            </a:br>
            <a:r>
              <a:rPr lang="ru-RU" sz="1400" b="1" i="1" smtClean="0">
                <a:solidFill>
                  <a:srgbClr val="CC00FF"/>
                </a:solidFill>
              </a:rPr>
              <a:t/>
            </a:r>
            <a:br>
              <a:rPr lang="ru-RU" sz="1400" b="1" i="1" smtClean="0">
                <a:solidFill>
                  <a:srgbClr val="CC00FF"/>
                </a:solidFill>
              </a:rPr>
            </a:br>
            <a:r>
              <a:rPr lang="ru-RU" sz="1400" b="1" i="1" smtClean="0">
                <a:solidFill>
                  <a:srgbClr val="CC00FF"/>
                </a:solidFill>
              </a:rPr>
              <a:t/>
            </a:r>
            <a:br>
              <a:rPr lang="ru-RU" sz="1400" b="1" i="1" smtClean="0">
                <a:solidFill>
                  <a:srgbClr val="CC00FF"/>
                </a:solidFill>
              </a:rPr>
            </a:br>
            <a:r>
              <a:rPr lang="ru-RU" sz="1400" b="1" i="1" smtClean="0">
                <a:solidFill>
                  <a:srgbClr val="CC00FF"/>
                </a:solidFill>
              </a:rPr>
              <a:t>«ОРГАНИЗАЦИЯ ИССЛЕДОВАТЕЛЬСКОЙ ДЕЯТЕЛЬНОСТИ  НА УРОКАХ</a:t>
            </a:r>
            <a:br>
              <a:rPr lang="ru-RU" sz="1400" b="1" i="1" smtClean="0">
                <a:solidFill>
                  <a:srgbClr val="CC00FF"/>
                </a:solidFill>
              </a:rPr>
            </a:br>
            <a:r>
              <a:rPr lang="ru-RU" sz="1400" b="1" i="1" smtClean="0">
                <a:solidFill>
                  <a:srgbClr val="CC00FF"/>
                </a:solidFill>
              </a:rPr>
              <a:t> ХИМИИ  И БИОЛОГИИ»</a:t>
            </a:r>
            <a:br>
              <a:rPr lang="ru-RU" sz="1400" b="1" i="1" smtClean="0">
                <a:solidFill>
                  <a:srgbClr val="CC00FF"/>
                </a:solidFill>
              </a:rPr>
            </a:br>
            <a:endParaRPr lang="ru-RU" sz="1800" b="1" i="1" smtClean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559964" y="1728899"/>
            <a:ext cx="3196660" cy="32308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ln w="18415" cmpd="sng">
                  <a:solidFill>
                    <a:srgbClr val="CC00FF"/>
                  </a:solidFill>
                  <a:prstDash val="solid"/>
                </a:ln>
                <a:solidFill>
                  <a:srgbClr val="CC00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РАБОТА  В  ГРУППАХ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041525" y="2492375"/>
            <a:ext cx="7102475" cy="97313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b="1" i="1" u="sng">
                <a:solidFill>
                  <a:srgbClr val="C00000"/>
                </a:solidFill>
                <a:latin typeface="Arial" charset="0"/>
                <a:cs typeface="Arial" charset="0"/>
              </a:rPr>
              <a:t>Основной результат – развитие личности ребенка</a:t>
            </a:r>
          </a:p>
          <a:p>
            <a:pPr algn="ctr"/>
            <a:r>
              <a:rPr lang="ru-RU" b="1" i="1" u="sng">
                <a:solidFill>
                  <a:srgbClr val="C00000"/>
                </a:solidFill>
                <a:latin typeface="Arial" charset="0"/>
                <a:cs typeface="Arial" charset="0"/>
              </a:rPr>
              <a:t>на основе  обучения  по  новому</a:t>
            </a: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auto">
          <a:xfrm>
            <a:off x="971550" y="3644900"/>
            <a:ext cx="6240463" cy="755650"/>
          </a:xfrm>
          <a:prstGeom prst="rect">
            <a:avLst/>
          </a:prstGeom>
          <a:solidFill>
            <a:schemeClr val="bg2"/>
          </a:solidFill>
          <a:ln w="38100" algn="ctr">
            <a:solidFill>
              <a:schemeClr val="bg1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marL="609600" indent="-609600" algn="ctr">
              <a:buClr>
                <a:srgbClr val="FFFFFF"/>
              </a:buClr>
            </a:pPr>
            <a:r>
              <a:rPr lang="ru-RU" b="1" u="sng">
                <a:solidFill>
                  <a:srgbClr val="CC00FF"/>
                </a:solidFill>
              </a:rPr>
              <a:t>Основная педагогическая задача</a:t>
            </a:r>
            <a:r>
              <a:rPr lang="ru-RU" b="1">
                <a:solidFill>
                  <a:srgbClr val="CC00FF"/>
                </a:solidFill>
              </a:rPr>
              <a:t> –</a:t>
            </a:r>
            <a:r>
              <a:rPr lang="ru-RU" b="1" u="sng">
                <a:solidFill>
                  <a:srgbClr val="CC00FF"/>
                </a:solidFill>
              </a:rPr>
              <a:t> </a:t>
            </a:r>
          </a:p>
          <a:p>
            <a:pPr marL="609600" indent="-609600" algn="ctr">
              <a:buClr>
                <a:srgbClr val="FFFFFF"/>
              </a:buClr>
            </a:pPr>
            <a:r>
              <a:rPr lang="ru-RU" b="1" u="sng">
                <a:solidFill>
                  <a:srgbClr val="CC00FF"/>
                </a:solidFill>
              </a:rPr>
              <a:t>создание и организация условий,</a:t>
            </a:r>
          </a:p>
          <a:p>
            <a:pPr marL="609600" indent="-609600" algn="ctr">
              <a:buClr>
                <a:srgbClr val="FFFFFF"/>
              </a:buClr>
            </a:pPr>
            <a:r>
              <a:rPr lang="ru-RU" b="1" u="sng">
                <a:solidFill>
                  <a:srgbClr val="CC00FF"/>
                </a:solidFill>
              </a:rPr>
              <a:t>инициирующих детское действие</a:t>
            </a:r>
            <a:endParaRPr lang="ru-RU" b="1" u="sng">
              <a:solidFill>
                <a:srgbClr val="CC00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0425" name="AutoShape 8"/>
          <p:cNvSpPr>
            <a:spLocks noChangeArrowheads="1"/>
          </p:cNvSpPr>
          <p:nvPr/>
        </p:nvSpPr>
        <p:spPr bwMode="auto">
          <a:xfrm>
            <a:off x="0" y="4581525"/>
            <a:ext cx="9144000" cy="458788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 eaLnBrk="0" hangingPunct="0"/>
            <a:r>
              <a:rPr lang="ru-RU"/>
              <a:t>    Вектор смещения акцентов обучения  по-новому</a:t>
            </a:r>
          </a:p>
        </p:txBody>
      </p:sp>
      <p:sp>
        <p:nvSpPr>
          <p:cNvPr id="18" name="AutoShape 12"/>
          <p:cNvSpPr>
            <a:spLocks noChangeArrowheads="1"/>
          </p:cNvSpPr>
          <p:nvPr/>
        </p:nvSpPr>
        <p:spPr bwMode="auto">
          <a:xfrm>
            <a:off x="0" y="6165850"/>
            <a:ext cx="9144000" cy="69215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0000" tIns="46800" rIns="90000" bIns="46800" anchor="ctr"/>
          <a:lstStyle/>
          <a:p>
            <a:pPr>
              <a:lnSpc>
                <a:spcPct val="80000"/>
              </a:lnSpc>
            </a:pPr>
            <a:r>
              <a:rPr lang="ru-RU" sz="1400" b="1">
                <a:solidFill>
                  <a:srgbClr val="C00000"/>
                </a:solidFill>
                <a:latin typeface="Arial" charset="0"/>
                <a:cs typeface="Arial" charset="0"/>
              </a:rPr>
              <a:t>Помогите ученикам осознать, зачем нужно то или иное умение, навык. ( целеполагание, </a:t>
            </a:r>
          </a:p>
          <a:p>
            <a:pPr>
              <a:lnSpc>
                <a:spcPct val="80000"/>
              </a:lnSpc>
            </a:pPr>
            <a:r>
              <a:rPr lang="ru-RU" sz="1400" b="1">
                <a:solidFill>
                  <a:srgbClr val="C00000"/>
                </a:solidFill>
                <a:latin typeface="Arial" charset="0"/>
                <a:cs typeface="Arial" charset="0"/>
              </a:rPr>
              <a:t> побуждение  к изучению  различных явлений,  действий, процессов  с  помощью  </a:t>
            </a:r>
          </a:p>
          <a:p>
            <a:pPr>
              <a:lnSpc>
                <a:spcPct val="80000"/>
              </a:lnSpc>
            </a:pPr>
            <a:r>
              <a:rPr lang="ru-RU" sz="1400" b="1">
                <a:solidFill>
                  <a:srgbClr val="C00000"/>
                </a:solidFill>
                <a:latin typeface="Arial" charset="0"/>
                <a:cs typeface="Arial" charset="0"/>
              </a:rPr>
              <a:t>творческих  заданий)</a:t>
            </a:r>
          </a:p>
        </p:txBody>
      </p:sp>
      <p:sp>
        <p:nvSpPr>
          <p:cNvPr id="19" name="Овал 18"/>
          <p:cNvSpPr/>
          <p:nvPr/>
        </p:nvSpPr>
        <p:spPr>
          <a:xfrm>
            <a:off x="1331913" y="5157788"/>
            <a:ext cx="2016125" cy="917575"/>
          </a:xfrm>
          <a:prstGeom prst="ellipse">
            <a:avLst/>
          </a:prstGeom>
          <a:solidFill>
            <a:srgbClr val="FFFF00"/>
          </a:solidFill>
          <a:ln w="38100">
            <a:solidFill>
              <a:srgbClr val="33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600" b="1">
                <a:solidFill>
                  <a:srgbClr val="CC00FF"/>
                </a:solidFill>
                <a:latin typeface="Arial" charset="0"/>
                <a:cs typeface="Arial" charset="0"/>
              </a:rPr>
              <a:t>ЧЕМУ  УЧИТЬ?</a:t>
            </a:r>
          </a:p>
        </p:txBody>
      </p:sp>
      <p:sp>
        <p:nvSpPr>
          <p:cNvPr id="20" name="Овал 19"/>
          <p:cNvSpPr/>
          <p:nvPr/>
        </p:nvSpPr>
        <p:spPr>
          <a:xfrm>
            <a:off x="3419475" y="5013325"/>
            <a:ext cx="2016125" cy="917575"/>
          </a:xfrm>
          <a:prstGeom prst="ellipse">
            <a:avLst/>
          </a:prstGeom>
          <a:solidFill>
            <a:srgbClr val="FFFF00"/>
          </a:solidFill>
          <a:ln w="38100">
            <a:solidFill>
              <a:srgbClr val="33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600" b="1">
                <a:solidFill>
                  <a:srgbClr val="CC00FF"/>
                </a:solidFill>
                <a:latin typeface="Arial" charset="0"/>
                <a:cs typeface="Arial" charset="0"/>
              </a:rPr>
              <a:t>РАДИ  ЧЕГО  УЧИТЬ?</a:t>
            </a:r>
          </a:p>
        </p:txBody>
      </p:sp>
      <p:sp>
        <p:nvSpPr>
          <p:cNvPr id="21" name="Овал 20"/>
          <p:cNvSpPr/>
          <p:nvPr/>
        </p:nvSpPr>
        <p:spPr>
          <a:xfrm>
            <a:off x="5508625" y="5157788"/>
            <a:ext cx="2111375" cy="917575"/>
          </a:xfrm>
          <a:prstGeom prst="ellipse">
            <a:avLst/>
          </a:prstGeom>
          <a:solidFill>
            <a:srgbClr val="FFFF00"/>
          </a:solidFill>
          <a:ln w="38100">
            <a:solidFill>
              <a:srgbClr val="33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600" b="1">
                <a:solidFill>
                  <a:srgbClr val="CC00FF"/>
                </a:solidFill>
                <a:latin typeface="Arial" charset="0"/>
                <a:cs typeface="Arial" charset="0"/>
              </a:rPr>
              <a:t>КАК  УЧИТЬ?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36" y="3367903"/>
            <a:ext cx="2027172" cy="114028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624" y="3720286"/>
            <a:ext cx="1269802" cy="22574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624" y="1059505"/>
            <a:ext cx="1040011" cy="13866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4" descr="Рисунок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8913"/>
            <a:ext cx="9163050" cy="666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57463" y="260350"/>
            <a:ext cx="6046787" cy="576263"/>
          </a:xfrm>
          <a:gradFill rotWithShape="1">
            <a:gsLst>
              <a:gs pos="0">
                <a:srgbClr val="CCEC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r>
              <a:rPr lang="ru-RU" sz="2000" b="1" i="1" smtClean="0">
                <a:solidFill>
                  <a:srgbClr val="6600FF"/>
                </a:solidFill>
              </a:rPr>
              <a:t>ЭТАПЫ УРОКА-ИССЛЕДОВАНИЯ</a:t>
            </a:r>
          </a:p>
        </p:txBody>
      </p:sp>
      <p:sp>
        <p:nvSpPr>
          <p:cNvPr id="61444" name="Text Box 5"/>
          <p:cNvSpPr txBox="1">
            <a:spLocks noChangeArrowheads="1"/>
          </p:cNvSpPr>
          <p:nvPr/>
        </p:nvSpPr>
        <p:spPr bwMode="auto">
          <a:xfrm>
            <a:off x="3421063" y="998538"/>
            <a:ext cx="3527425" cy="282575"/>
          </a:xfrm>
          <a:prstGeom prst="rect">
            <a:avLst/>
          </a:prstGeom>
          <a:solidFill>
            <a:srgbClr val="CCECFF"/>
          </a:solidFill>
          <a:ln w="9525">
            <a:solidFill>
              <a:srgbClr val="00008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/>
              <a:t>Выход на  проблему</a:t>
            </a:r>
          </a:p>
        </p:txBody>
      </p:sp>
      <p:sp>
        <p:nvSpPr>
          <p:cNvPr id="61445" name="Text Box 6"/>
          <p:cNvSpPr txBox="1">
            <a:spLocks noChangeArrowheads="1"/>
          </p:cNvSpPr>
          <p:nvPr/>
        </p:nvSpPr>
        <p:spPr bwMode="auto">
          <a:xfrm>
            <a:off x="2844800" y="1593850"/>
            <a:ext cx="4679950" cy="487363"/>
          </a:xfrm>
          <a:prstGeom prst="rect">
            <a:avLst/>
          </a:prstGeom>
          <a:solidFill>
            <a:srgbClr val="CCECFF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/>
              <a:t>Выдвижение рабочей гипотезы</a:t>
            </a:r>
          </a:p>
        </p:txBody>
      </p:sp>
      <p:sp>
        <p:nvSpPr>
          <p:cNvPr id="61446" name="Text Box 7"/>
          <p:cNvSpPr txBox="1">
            <a:spLocks noChangeArrowheads="1"/>
          </p:cNvSpPr>
          <p:nvPr/>
        </p:nvSpPr>
        <p:spPr bwMode="auto">
          <a:xfrm>
            <a:off x="1211263" y="2293938"/>
            <a:ext cx="6696075" cy="695325"/>
          </a:xfrm>
          <a:prstGeom prst="rect">
            <a:avLst/>
          </a:prstGeom>
          <a:solidFill>
            <a:srgbClr val="FFC000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/>
              <a:t>Исследование темы урока  через призму рабочей гипотезы, используя исследовательские методы:</a:t>
            </a:r>
          </a:p>
        </p:txBody>
      </p:sp>
      <p:sp>
        <p:nvSpPr>
          <p:cNvPr id="61447" name="AutoShape 8"/>
          <p:cNvSpPr>
            <a:spLocks noChangeArrowheads="1"/>
          </p:cNvSpPr>
          <p:nvPr/>
        </p:nvSpPr>
        <p:spPr bwMode="auto">
          <a:xfrm>
            <a:off x="1211263" y="3375025"/>
            <a:ext cx="2495550" cy="595313"/>
          </a:xfrm>
          <a:prstGeom prst="flowChartDecision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1448" name="Text Box 9"/>
          <p:cNvSpPr txBox="1">
            <a:spLocks noChangeArrowheads="1"/>
          </p:cNvSpPr>
          <p:nvPr/>
        </p:nvSpPr>
        <p:spPr bwMode="auto">
          <a:xfrm>
            <a:off x="1403350" y="3590925"/>
            <a:ext cx="21717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400" b="1"/>
              <a:t> эксперимент</a:t>
            </a:r>
          </a:p>
        </p:txBody>
      </p:sp>
      <p:sp>
        <p:nvSpPr>
          <p:cNvPr id="61449" name="AutoShape 10"/>
          <p:cNvSpPr>
            <a:spLocks noChangeArrowheads="1"/>
          </p:cNvSpPr>
          <p:nvPr/>
        </p:nvSpPr>
        <p:spPr bwMode="auto">
          <a:xfrm>
            <a:off x="6972300" y="2997200"/>
            <a:ext cx="2171700" cy="576263"/>
          </a:xfrm>
          <a:prstGeom prst="flowChartDecision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1450" name="AutoShape 11"/>
          <p:cNvSpPr>
            <a:spLocks noChangeArrowheads="1"/>
          </p:cNvSpPr>
          <p:nvPr/>
        </p:nvSpPr>
        <p:spPr bwMode="auto">
          <a:xfrm>
            <a:off x="3516313" y="4022725"/>
            <a:ext cx="2014537" cy="865188"/>
          </a:xfrm>
          <a:prstGeom prst="flowChartDecision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1451" name="AutoShape 12"/>
          <p:cNvSpPr>
            <a:spLocks noChangeArrowheads="1"/>
          </p:cNvSpPr>
          <p:nvPr/>
        </p:nvSpPr>
        <p:spPr bwMode="auto">
          <a:xfrm>
            <a:off x="1020763" y="4076700"/>
            <a:ext cx="2254250" cy="755650"/>
          </a:xfrm>
          <a:prstGeom prst="flowChartDecision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1452" name="AutoShape 14"/>
          <p:cNvSpPr>
            <a:spLocks noChangeArrowheads="1"/>
          </p:cNvSpPr>
          <p:nvPr/>
        </p:nvSpPr>
        <p:spPr bwMode="auto">
          <a:xfrm>
            <a:off x="0" y="3051175"/>
            <a:ext cx="2459038" cy="501650"/>
          </a:xfrm>
          <a:prstGeom prst="flowChartDecision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1453" name="Text Box 15"/>
          <p:cNvSpPr txBox="1">
            <a:spLocks noChangeArrowheads="1"/>
          </p:cNvSpPr>
          <p:nvPr/>
        </p:nvSpPr>
        <p:spPr bwMode="auto">
          <a:xfrm>
            <a:off x="3708400" y="4294188"/>
            <a:ext cx="1631950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1"/>
              <a:t>сравнение</a:t>
            </a:r>
          </a:p>
        </p:txBody>
      </p:sp>
      <p:sp>
        <p:nvSpPr>
          <p:cNvPr id="61454" name="Text Box 16"/>
          <p:cNvSpPr txBox="1">
            <a:spLocks noChangeArrowheads="1"/>
          </p:cNvSpPr>
          <p:nvPr/>
        </p:nvSpPr>
        <p:spPr bwMode="auto">
          <a:xfrm>
            <a:off x="1595438" y="4346575"/>
            <a:ext cx="1249362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1"/>
              <a:t>анализ</a:t>
            </a:r>
          </a:p>
        </p:txBody>
      </p:sp>
      <p:sp>
        <p:nvSpPr>
          <p:cNvPr id="61455" name="Text Box 17"/>
          <p:cNvSpPr txBox="1">
            <a:spLocks noChangeArrowheads="1"/>
          </p:cNvSpPr>
          <p:nvPr/>
        </p:nvSpPr>
        <p:spPr bwMode="auto">
          <a:xfrm>
            <a:off x="347663" y="3159125"/>
            <a:ext cx="1824037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1"/>
              <a:t>обобщение</a:t>
            </a:r>
          </a:p>
        </p:txBody>
      </p:sp>
      <p:sp>
        <p:nvSpPr>
          <p:cNvPr id="61456" name="Text Box 18"/>
          <p:cNvSpPr txBox="1">
            <a:spLocks noChangeArrowheads="1"/>
          </p:cNvSpPr>
          <p:nvPr/>
        </p:nvSpPr>
        <p:spPr bwMode="auto">
          <a:xfrm>
            <a:off x="7164388" y="3159125"/>
            <a:ext cx="1979612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1"/>
              <a:t>наблюдение</a:t>
            </a:r>
          </a:p>
        </p:txBody>
      </p:sp>
      <p:sp>
        <p:nvSpPr>
          <p:cNvPr id="61457" name="AutoShape 19"/>
          <p:cNvSpPr>
            <a:spLocks noChangeArrowheads="1"/>
          </p:cNvSpPr>
          <p:nvPr/>
        </p:nvSpPr>
        <p:spPr bwMode="auto">
          <a:xfrm>
            <a:off x="3516313" y="3051175"/>
            <a:ext cx="2111375" cy="647700"/>
          </a:xfrm>
          <a:prstGeom prst="flowChartDecision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ru-RU" b="1"/>
              <a:t>опыт</a:t>
            </a:r>
          </a:p>
        </p:txBody>
      </p:sp>
      <p:sp>
        <p:nvSpPr>
          <p:cNvPr id="61458" name="AutoShape 20"/>
          <p:cNvSpPr>
            <a:spLocks noChangeArrowheads="1"/>
          </p:cNvSpPr>
          <p:nvPr/>
        </p:nvSpPr>
        <p:spPr bwMode="auto">
          <a:xfrm>
            <a:off x="5722938" y="4022725"/>
            <a:ext cx="2689225" cy="809625"/>
          </a:xfrm>
          <a:prstGeom prst="flowChartDecision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1459" name="AutoShape 21"/>
          <p:cNvSpPr>
            <a:spLocks noChangeArrowheads="1"/>
          </p:cNvSpPr>
          <p:nvPr/>
        </p:nvSpPr>
        <p:spPr bwMode="auto">
          <a:xfrm>
            <a:off x="5627688" y="3321050"/>
            <a:ext cx="2365375" cy="649288"/>
          </a:xfrm>
          <a:prstGeom prst="flowChartDecision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1460" name="Text Box 23"/>
          <p:cNvSpPr txBox="1">
            <a:spLocks noChangeArrowheads="1"/>
          </p:cNvSpPr>
          <p:nvPr/>
        </p:nvSpPr>
        <p:spPr bwMode="auto">
          <a:xfrm>
            <a:off x="5722938" y="3536950"/>
            <a:ext cx="21717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1"/>
              <a:t>анкетирование</a:t>
            </a:r>
          </a:p>
        </p:txBody>
      </p:sp>
      <p:sp>
        <p:nvSpPr>
          <p:cNvPr id="61461" name="Text Box 24"/>
          <p:cNvSpPr txBox="1">
            <a:spLocks noChangeArrowheads="1"/>
          </p:cNvSpPr>
          <p:nvPr/>
        </p:nvSpPr>
        <p:spPr bwMode="auto">
          <a:xfrm>
            <a:off x="5916613" y="4294188"/>
            <a:ext cx="220662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1"/>
              <a:t>моделирование</a:t>
            </a:r>
          </a:p>
        </p:txBody>
      </p:sp>
      <p:sp>
        <p:nvSpPr>
          <p:cNvPr id="61462" name="AutoShape 25"/>
          <p:cNvSpPr>
            <a:spLocks noChangeArrowheads="1"/>
          </p:cNvSpPr>
          <p:nvPr/>
        </p:nvSpPr>
        <p:spPr bwMode="auto">
          <a:xfrm>
            <a:off x="5148263" y="1376363"/>
            <a:ext cx="69850" cy="144462"/>
          </a:xfrm>
          <a:prstGeom prst="downArrow">
            <a:avLst>
              <a:gd name="adj1" fmla="val 50000"/>
              <a:gd name="adj2" fmla="val 5170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1463" name="AutoShape 26"/>
          <p:cNvSpPr>
            <a:spLocks noChangeArrowheads="1"/>
          </p:cNvSpPr>
          <p:nvPr/>
        </p:nvSpPr>
        <p:spPr bwMode="auto">
          <a:xfrm>
            <a:off x="5148263" y="2132013"/>
            <a:ext cx="69850" cy="144462"/>
          </a:xfrm>
          <a:prstGeom prst="downArrow">
            <a:avLst>
              <a:gd name="adj1" fmla="val 50000"/>
              <a:gd name="adj2" fmla="val 5170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1464" name="Text Box 27"/>
          <p:cNvSpPr txBox="1">
            <a:spLocks noChangeArrowheads="1"/>
          </p:cNvSpPr>
          <p:nvPr/>
        </p:nvSpPr>
        <p:spPr bwMode="auto">
          <a:xfrm>
            <a:off x="1884363" y="4994275"/>
            <a:ext cx="5905500" cy="485775"/>
          </a:xfrm>
          <a:prstGeom prst="rect">
            <a:avLst/>
          </a:prstGeom>
          <a:solidFill>
            <a:srgbClr val="FFC000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/>
              <a:t>Выдвижение итоговой версии исследования (возврат к гипотезе)</a:t>
            </a:r>
          </a:p>
        </p:txBody>
      </p:sp>
      <p:sp>
        <p:nvSpPr>
          <p:cNvPr id="61465" name="Text Box 28"/>
          <p:cNvSpPr txBox="1">
            <a:spLocks noChangeArrowheads="1"/>
          </p:cNvSpPr>
          <p:nvPr/>
        </p:nvSpPr>
        <p:spPr bwMode="auto">
          <a:xfrm>
            <a:off x="2844800" y="5697538"/>
            <a:ext cx="4248150" cy="484187"/>
          </a:xfrm>
          <a:prstGeom prst="rect">
            <a:avLst/>
          </a:prstGeom>
          <a:solidFill>
            <a:srgbClr val="CCECFF"/>
          </a:solidFill>
          <a:ln w="9525">
            <a:solidFill>
              <a:srgbClr val="00008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/>
              <a:t>Подведение итогов исследования</a:t>
            </a:r>
          </a:p>
        </p:txBody>
      </p:sp>
      <p:sp>
        <p:nvSpPr>
          <p:cNvPr id="61466" name="AutoShape 30"/>
          <p:cNvSpPr>
            <a:spLocks noChangeArrowheads="1"/>
          </p:cNvSpPr>
          <p:nvPr/>
        </p:nvSpPr>
        <p:spPr bwMode="auto">
          <a:xfrm>
            <a:off x="4859338" y="5535613"/>
            <a:ext cx="69850" cy="144462"/>
          </a:xfrm>
          <a:prstGeom prst="downArrow">
            <a:avLst>
              <a:gd name="adj1" fmla="val 50000"/>
              <a:gd name="adj2" fmla="val 5170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61467" name="Picture 32" descr="DSC04103"/>
          <p:cNvPicPr>
            <a:picLocks noChangeAspect="1" noChangeArrowheads="1"/>
          </p:cNvPicPr>
          <p:nvPr/>
        </p:nvPicPr>
        <p:blipFill>
          <a:blip r:embed="rId3"/>
          <a:srcRect l="24593"/>
          <a:stretch>
            <a:fillRect/>
          </a:stretch>
        </p:blipFill>
        <p:spPr bwMode="auto">
          <a:xfrm>
            <a:off x="9144000" y="6496050"/>
            <a:ext cx="74613" cy="3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62467" name="Picture 4" descr="Рисунок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8" name="Содержимое 6"/>
          <p:cNvSpPr>
            <a:spLocks noGrp="1"/>
          </p:cNvSpPr>
          <p:nvPr>
            <p:ph idx="4294967295"/>
          </p:nvPr>
        </p:nvSpPr>
        <p:spPr>
          <a:xfrm>
            <a:off x="539750" y="2332038"/>
            <a:ext cx="8229600" cy="4525962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ru-RU" smtClean="0"/>
              <a:t>           </a:t>
            </a:r>
          </a:p>
        </p:txBody>
      </p:sp>
      <p:sp>
        <p:nvSpPr>
          <p:cNvPr id="62469" name="Прямоугольник 7"/>
          <p:cNvSpPr>
            <a:spLocks noChangeArrowheads="1"/>
          </p:cNvSpPr>
          <p:nvPr/>
        </p:nvSpPr>
        <p:spPr bwMode="auto">
          <a:xfrm>
            <a:off x="0" y="1970088"/>
            <a:ext cx="9144000" cy="434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812800" indent="-812800"/>
            <a:r>
              <a:rPr lang="ru-RU"/>
              <a:t>        </a:t>
            </a:r>
            <a:r>
              <a:rPr lang="ru-RU" sz="1400"/>
              <a:t>*    У водяного ореха чилима под водой образуются тяжелые плоды. Почему они не могут потопить растение? </a:t>
            </a:r>
          </a:p>
          <a:p>
            <a:pPr marL="812800" indent="-812800"/>
            <a:r>
              <a:rPr lang="ru-RU" sz="1400"/>
              <a:t>          * Эвкалипт – самое высокое дерево, но под ним не бывает тени и никогда не растет трава, а в августе вся кора сбрасывается и ствол совершенно гол, в народе его называют «бесстыдница». Почему?</a:t>
            </a:r>
          </a:p>
          <a:p>
            <a:pPr marL="812800" indent="-812800"/>
            <a:endParaRPr lang="ru-RU" sz="1400" b="1"/>
          </a:p>
          <a:p>
            <a:pPr marL="812800" indent="-812800"/>
            <a:r>
              <a:rPr lang="ru-RU" sz="1400"/>
              <a:t>           *  Человек за сутки потребляет в среднем 430 г кислорода и выдыхает 900 г углекислого газа. Подсчитайте, какое количество углекислого газа выдыхается всеми жителями нашего села за сутки (573 человека)? Какое количество кислорода потребляет население села в течение суток? Сколько гектаров леса необходимо для восстановления нормального состава воздуха, если известно, что один гектар леса поглощает за сутки столько углекислого газа, сколько выдыхает двести человек?»</a:t>
            </a:r>
          </a:p>
          <a:p>
            <a:pPr marL="812800" indent="-812800"/>
            <a:r>
              <a:rPr lang="ru-RU" sz="1400"/>
              <a:t>          * Юный химик Вася, забравшись в заброшенную лабораторию, нашёл запаянную пробирку из тёмного стекла. Открыв её он обнаружил в ней жидкость с металлическим блеском. Что это за жидкость и что с ней дальше делать Васе? </a:t>
            </a:r>
          </a:p>
          <a:p>
            <a:pPr marL="812800" indent="-812800"/>
            <a:r>
              <a:rPr lang="ru-RU" sz="1400"/>
              <a:t>         * В сутки человек вдыхает приблизительно 25 кг воздуха. Автомобильный двигатель на каждые 100 км пути расходует 1825 кг кислорода. Сколько времени может дышать этим кислородом человек? </a:t>
            </a:r>
          </a:p>
          <a:p>
            <a:pPr marL="812800" indent="-812800"/>
            <a:r>
              <a:rPr lang="ru-RU" sz="1400"/>
              <a:t>         * “По составу минеральных солей мёд почти идентичен крови человека. Мёд содержит 450 элементов, из которых половина содержится только в мёде”- найдите  ошибку.</a:t>
            </a:r>
          </a:p>
          <a:p>
            <a:pPr marL="812800" indent="-812800">
              <a:buFont typeface="Wingdings" pitchFamily="2" charset="2"/>
              <a:buAutoNum type="arabicPeriod"/>
            </a:pPr>
            <a:endParaRPr lang="ru-RU"/>
          </a:p>
        </p:txBody>
      </p:sp>
      <p:sp>
        <p:nvSpPr>
          <p:cNvPr id="62470" name="Прямоугольник 8"/>
          <p:cNvSpPr>
            <a:spLocks noChangeArrowheads="1"/>
          </p:cNvSpPr>
          <p:nvPr/>
        </p:nvSpPr>
        <p:spPr bwMode="auto">
          <a:xfrm>
            <a:off x="1884363" y="134938"/>
            <a:ext cx="6778625" cy="581025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/>
              <a:t>Изучая новые темы  на  уроках химии  и  биологии   использую задачки «жизни»: </a:t>
            </a:r>
            <a:endParaRPr lang="ru-RU" sz="1600"/>
          </a:p>
        </p:txBody>
      </p:sp>
      <p:pic>
        <p:nvPicPr>
          <p:cNvPr id="62471" name="Рисунок 6" descr="http://prazdnik-na-bis.com/wp-content/uploads/2012/05/scenki-pro-shkolu-himiy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19475" y="692150"/>
            <a:ext cx="2855913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 idx="4294967295"/>
          </p:nvPr>
        </p:nvSpPr>
        <p:spPr>
          <a:solidFill>
            <a:schemeClr val="accent3">
              <a:lumMod val="95000"/>
            </a:schemeClr>
          </a:solidFill>
        </p:spPr>
        <p:txBody>
          <a:bodyPr/>
          <a:lstStyle/>
          <a:p>
            <a:r>
              <a:rPr lang="ru-RU" sz="2800" b="1" smtClean="0">
                <a:solidFill>
                  <a:srgbClr val="C00000"/>
                </a:solidFill>
              </a:rPr>
              <a:t>Семь шагов в обучении  умению работать</a:t>
            </a:r>
            <a:r>
              <a:rPr lang="ru-RU" sz="4000" smtClean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900113" y="1412875"/>
            <a:ext cx="7797800" cy="4824413"/>
          </a:xfrm>
          <a:solidFill>
            <a:schemeClr val="accent5"/>
          </a:solidFill>
          <a:ln w="38100"/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1600" b="1" smtClean="0"/>
              <a:t>Помогите ученикам осознать, зачем нужно то или иное умение, навык.                      ( целеполагание,  побуждение  к изучению  различных явлений,  действий, процессов  с  помощью  творческих  заданий)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endParaRPr lang="ru-RU" sz="1600" b="1" smtClean="0"/>
          </a:p>
          <a:p>
            <a:pPr>
              <a:lnSpc>
                <a:spcPct val="80000"/>
              </a:lnSpc>
            </a:pPr>
            <a:r>
              <a:rPr lang="ru-RU" sz="1600" b="1" smtClean="0"/>
              <a:t>Помогите учащимся понять, из чего это умение/навык состоит.</a:t>
            </a:r>
          </a:p>
          <a:p>
            <a:pPr>
              <a:lnSpc>
                <a:spcPct val="80000"/>
              </a:lnSpc>
            </a:pPr>
            <a:r>
              <a:rPr lang="ru-RU" sz="1600" b="1" smtClean="0"/>
              <a:t>Организуйте практику. (мотивация  обучения,  тренинги, практика  из  жизненных  ситуаций)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endParaRPr lang="ru-RU" sz="1600" b="1" smtClean="0"/>
          </a:p>
          <a:p>
            <a:pPr>
              <a:lnSpc>
                <a:spcPct val="80000"/>
              </a:lnSpc>
            </a:pPr>
            <a:r>
              <a:rPr lang="ru-RU" sz="1600" b="1" smtClean="0"/>
              <a:t>Убедитесь, что каждый ученик получает информацию о том, правильно или нет, он выполняет задания по овладению навыком/умением. (взаимопроверка,  самопроверка,  рефлексия  деятельности)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endParaRPr lang="ru-RU" sz="1600" b="1" smtClean="0"/>
          </a:p>
          <a:p>
            <a:pPr>
              <a:lnSpc>
                <a:spcPct val="80000"/>
              </a:lnSpc>
            </a:pPr>
            <a:r>
              <a:rPr lang="ru-RU" sz="1600" b="1" smtClean="0"/>
              <a:t>Стимулируйте учащихся в том, чтобы они помогали друг другу во время  приобретения  знаний.(разнообразные  доступные  творческие  задания)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endParaRPr lang="ru-RU" sz="1600" b="1" smtClean="0"/>
          </a:p>
          <a:p>
            <a:pPr>
              <a:lnSpc>
                <a:spcPct val="80000"/>
              </a:lnSpc>
            </a:pPr>
            <a:r>
              <a:rPr lang="ru-RU" sz="1600" b="1" smtClean="0"/>
              <a:t>Создайте ситуации, в которых ученики обязательно добьются положительного результата. (развитие  критического  мышления,  диалог, ИКТ)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endParaRPr lang="ru-RU" sz="1600" b="1" smtClean="0"/>
          </a:p>
          <a:p>
            <a:pPr>
              <a:lnSpc>
                <a:spcPct val="80000"/>
              </a:lnSpc>
            </a:pPr>
            <a:r>
              <a:rPr lang="ru-RU" sz="1600" b="1" smtClean="0"/>
              <a:t>Стимулируйте подобную практику до тех пор, пока учащиеся не почувствуют потребность в ее постоянном применении. (лидерство  в обучении,  работа  с  одаренными  и  слабоуспевающими  учениками)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3" descr="J030005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01867" y="1283249"/>
            <a:ext cx="5951538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5" name="TextBox 19"/>
          <p:cNvSpPr txBox="1">
            <a:spLocks noChangeArrowheads="1"/>
          </p:cNvSpPr>
          <p:nvPr/>
        </p:nvSpPr>
        <p:spPr bwMode="auto">
          <a:xfrm>
            <a:off x="3214688" y="2786063"/>
            <a:ext cx="15001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endParaRPr lang="ru-RU" sz="1200">
              <a:latin typeface="Times New Roman" pitchFamily="18" charset="0"/>
            </a:endParaRPr>
          </a:p>
        </p:txBody>
      </p:sp>
      <p:grpSp>
        <p:nvGrpSpPr>
          <p:cNvPr id="64516" name="Группа 23"/>
          <p:cNvGrpSpPr>
            <a:grpSpLocks/>
          </p:cNvGrpSpPr>
          <p:nvPr/>
        </p:nvGrpSpPr>
        <p:grpSpPr bwMode="auto">
          <a:xfrm>
            <a:off x="1595438" y="941388"/>
            <a:ext cx="2239962" cy="1790700"/>
            <a:chOff x="1595819" y="941035"/>
            <a:chExt cx="2238804" cy="1791167"/>
          </a:xfrm>
        </p:grpSpPr>
        <p:sp>
          <p:nvSpPr>
            <p:cNvPr id="64517" name="Freeform 15"/>
            <p:cNvSpPr>
              <a:spLocks/>
            </p:cNvSpPr>
            <p:nvPr/>
          </p:nvSpPr>
          <p:spPr bwMode="gray">
            <a:xfrm rot="5671426">
              <a:off x="1841138" y="738718"/>
              <a:ext cx="1791167" cy="2195802"/>
            </a:xfrm>
            <a:custGeom>
              <a:avLst/>
              <a:gdLst>
                <a:gd name="T0" fmla="*/ 2147483647 w 1824"/>
                <a:gd name="T1" fmla="*/ 2147483647 h 2648"/>
                <a:gd name="T2" fmla="*/ 2147483647 w 1824"/>
                <a:gd name="T3" fmla="*/ 2147483647 h 2648"/>
                <a:gd name="T4" fmla="*/ 2147483647 w 1824"/>
                <a:gd name="T5" fmla="*/ 2147483647 h 2648"/>
                <a:gd name="T6" fmla="*/ 2147483647 w 1824"/>
                <a:gd name="T7" fmla="*/ 2147483647 h 2648"/>
                <a:gd name="T8" fmla="*/ 2147483647 w 1824"/>
                <a:gd name="T9" fmla="*/ 2147483647 h 2648"/>
                <a:gd name="T10" fmla="*/ 2147483647 w 1824"/>
                <a:gd name="T11" fmla="*/ 2147483647 h 2648"/>
                <a:gd name="T12" fmla="*/ 2147483647 w 1824"/>
                <a:gd name="T13" fmla="*/ 2147483647 h 2648"/>
                <a:gd name="T14" fmla="*/ 2147483647 w 1824"/>
                <a:gd name="T15" fmla="*/ 2147483647 h 2648"/>
                <a:gd name="T16" fmla="*/ 2147483647 w 1824"/>
                <a:gd name="T17" fmla="*/ 2147483647 h 2648"/>
                <a:gd name="T18" fmla="*/ 2147483647 w 1824"/>
                <a:gd name="T19" fmla="*/ 2147483647 h 2648"/>
                <a:gd name="T20" fmla="*/ 2147483647 w 1824"/>
                <a:gd name="T21" fmla="*/ 2147483647 h 2648"/>
                <a:gd name="T22" fmla="*/ 2147483647 w 1824"/>
                <a:gd name="T23" fmla="*/ 2147483647 h 2648"/>
                <a:gd name="T24" fmla="*/ 2147483647 w 1824"/>
                <a:gd name="T25" fmla="*/ 2147483647 h 2648"/>
                <a:gd name="T26" fmla="*/ 2147483647 w 1824"/>
                <a:gd name="T27" fmla="*/ 2147483647 h 2648"/>
                <a:gd name="T28" fmla="*/ 2147483647 w 1824"/>
                <a:gd name="T29" fmla="*/ 2147483647 h 2648"/>
                <a:gd name="T30" fmla="*/ 2147483647 w 1824"/>
                <a:gd name="T31" fmla="*/ 2147483647 h 2648"/>
                <a:gd name="T32" fmla="*/ 2147483647 w 1824"/>
                <a:gd name="T33" fmla="*/ 2147483647 h 2648"/>
                <a:gd name="T34" fmla="*/ 2147483647 w 1824"/>
                <a:gd name="T35" fmla="*/ 2147483647 h 2648"/>
                <a:gd name="T36" fmla="*/ 2147483647 w 1824"/>
                <a:gd name="T37" fmla="*/ 2147483647 h 2648"/>
                <a:gd name="T38" fmla="*/ 2147483647 w 1824"/>
                <a:gd name="T39" fmla="*/ 2147483647 h 2648"/>
                <a:gd name="T40" fmla="*/ 2147483647 w 1824"/>
                <a:gd name="T41" fmla="*/ 2147483647 h 2648"/>
                <a:gd name="T42" fmla="*/ 2147483647 w 1824"/>
                <a:gd name="T43" fmla="*/ 2147483647 h 2648"/>
                <a:gd name="T44" fmla="*/ 2147483647 w 1824"/>
                <a:gd name="T45" fmla="*/ 2147483647 h 2648"/>
                <a:gd name="T46" fmla="*/ 2147483647 w 1824"/>
                <a:gd name="T47" fmla="*/ 2147483647 h 2648"/>
                <a:gd name="T48" fmla="*/ 2147483647 w 1824"/>
                <a:gd name="T49" fmla="*/ 2147483647 h 2648"/>
                <a:gd name="T50" fmla="*/ 2147483647 w 1824"/>
                <a:gd name="T51" fmla="*/ 2147483647 h 2648"/>
                <a:gd name="T52" fmla="*/ 2147483647 w 1824"/>
                <a:gd name="T53" fmla="*/ 2147483647 h 2648"/>
                <a:gd name="T54" fmla="*/ 2147483647 w 1824"/>
                <a:gd name="T55" fmla="*/ 2147483647 h 2648"/>
                <a:gd name="T56" fmla="*/ 2147483647 w 1824"/>
                <a:gd name="T57" fmla="*/ 2147483647 h 2648"/>
                <a:gd name="T58" fmla="*/ 2147483647 w 1824"/>
                <a:gd name="T59" fmla="*/ 2147483647 h 2648"/>
                <a:gd name="T60" fmla="*/ 2147483647 w 1824"/>
                <a:gd name="T61" fmla="*/ 2147483647 h 2648"/>
                <a:gd name="T62" fmla="*/ 2147483647 w 1824"/>
                <a:gd name="T63" fmla="*/ 2147483647 h 264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824"/>
                <a:gd name="T97" fmla="*/ 0 h 2648"/>
                <a:gd name="T98" fmla="*/ 1824 w 1824"/>
                <a:gd name="T99" fmla="*/ 2648 h 264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824" h="2648">
                  <a:moveTo>
                    <a:pt x="0" y="2648"/>
                  </a:moveTo>
                  <a:lnTo>
                    <a:pt x="12" y="2464"/>
                  </a:lnTo>
                  <a:lnTo>
                    <a:pt x="32" y="2288"/>
                  </a:lnTo>
                  <a:lnTo>
                    <a:pt x="56" y="2120"/>
                  </a:lnTo>
                  <a:lnTo>
                    <a:pt x="88" y="1960"/>
                  </a:lnTo>
                  <a:lnTo>
                    <a:pt x="124" y="1808"/>
                  </a:lnTo>
                  <a:lnTo>
                    <a:pt x="166" y="1662"/>
                  </a:lnTo>
                  <a:lnTo>
                    <a:pt x="212" y="1524"/>
                  </a:lnTo>
                  <a:lnTo>
                    <a:pt x="262" y="1394"/>
                  </a:lnTo>
                  <a:lnTo>
                    <a:pt x="316" y="1270"/>
                  </a:lnTo>
                  <a:lnTo>
                    <a:pt x="372" y="1154"/>
                  </a:lnTo>
                  <a:lnTo>
                    <a:pt x="430" y="1044"/>
                  </a:lnTo>
                  <a:lnTo>
                    <a:pt x="490" y="942"/>
                  </a:lnTo>
                  <a:lnTo>
                    <a:pt x="550" y="846"/>
                  </a:lnTo>
                  <a:lnTo>
                    <a:pt x="612" y="758"/>
                  </a:lnTo>
                  <a:lnTo>
                    <a:pt x="672" y="674"/>
                  </a:lnTo>
                  <a:lnTo>
                    <a:pt x="734" y="598"/>
                  </a:lnTo>
                  <a:lnTo>
                    <a:pt x="792" y="528"/>
                  </a:lnTo>
                  <a:lnTo>
                    <a:pt x="850" y="464"/>
                  </a:lnTo>
                  <a:lnTo>
                    <a:pt x="906" y="408"/>
                  </a:lnTo>
                  <a:lnTo>
                    <a:pt x="960" y="356"/>
                  </a:lnTo>
                  <a:lnTo>
                    <a:pt x="1010" y="310"/>
                  </a:lnTo>
                  <a:lnTo>
                    <a:pt x="1056" y="270"/>
                  </a:lnTo>
                  <a:lnTo>
                    <a:pt x="1096" y="236"/>
                  </a:lnTo>
                  <a:lnTo>
                    <a:pt x="1134" y="208"/>
                  </a:lnTo>
                  <a:lnTo>
                    <a:pt x="1164" y="184"/>
                  </a:lnTo>
                  <a:lnTo>
                    <a:pt x="1190" y="166"/>
                  </a:lnTo>
                  <a:lnTo>
                    <a:pt x="1208" y="154"/>
                  </a:lnTo>
                  <a:lnTo>
                    <a:pt x="1220" y="146"/>
                  </a:lnTo>
                  <a:lnTo>
                    <a:pt x="1224" y="144"/>
                  </a:lnTo>
                  <a:lnTo>
                    <a:pt x="848" y="0"/>
                  </a:lnTo>
                  <a:lnTo>
                    <a:pt x="1728" y="56"/>
                  </a:lnTo>
                  <a:lnTo>
                    <a:pt x="1824" y="480"/>
                  </a:lnTo>
                  <a:lnTo>
                    <a:pt x="1568" y="328"/>
                  </a:lnTo>
                  <a:lnTo>
                    <a:pt x="1564" y="328"/>
                  </a:lnTo>
                  <a:lnTo>
                    <a:pt x="1554" y="332"/>
                  </a:lnTo>
                  <a:lnTo>
                    <a:pt x="1538" y="338"/>
                  </a:lnTo>
                  <a:lnTo>
                    <a:pt x="1514" y="346"/>
                  </a:lnTo>
                  <a:lnTo>
                    <a:pt x="1486" y="356"/>
                  </a:lnTo>
                  <a:lnTo>
                    <a:pt x="1452" y="370"/>
                  </a:lnTo>
                  <a:lnTo>
                    <a:pt x="1412" y="388"/>
                  </a:lnTo>
                  <a:lnTo>
                    <a:pt x="1370" y="410"/>
                  </a:lnTo>
                  <a:lnTo>
                    <a:pt x="1322" y="436"/>
                  </a:lnTo>
                  <a:lnTo>
                    <a:pt x="1270" y="466"/>
                  </a:lnTo>
                  <a:lnTo>
                    <a:pt x="1216" y="500"/>
                  </a:lnTo>
                  <a:lnTo>
                    <a:pt x="1158" y="540"/>
                  </a:lnTo>
                  <a:lnTo>
                    <a:pt x="1098" y="584"/>
                  </a:lnTo>
                  <a:lnTo>
                    <a:pt x="1034" y="636"/>
                  </a:lnTo>
                  <a:lnTo>
                    <a:pt x="970" y="692"/>
                  </a:lnTo>
                  <a:lnTo>
                    <a:pt x="904" y="756"/>
                  </a:lnTo>
                  <a:lnTo>
                    <a:pt x="836" y="824"/>
                  </a:lnTo>
                  <a:lnTo>
                    <a:pt x="770" y="900"/>
                  </a:lnTo>
                  <a:lnTo>
                    <a:pt x="700" y="984"/>
                  </a:lnTo>
                  <a:lnTo>
                    <a:pt x="632" y="1076"/>
                  </a:lnTo>
                  <a:lnTo>
                    <a:pt x="566" y="1174"/>
                  </a:lnTo>
                  <a:lnTo>
                    <a:pt x="498" y="1280"/>
                  </a:lnTo>
                  <a:lnTo>
                    <a:pt x="434" y="1394"/>
                  </a:lnTo>
                  <a:lnTo>
                    <a:pt x="370" y="1518"/>
                  </a:lnTo>
                  <a:lnTo>
                    <a:pt x="308" y="1650"/>
                  </a:lnTo>
                  <a:lnTo>
                    <a:pt x="248" y="1792"/>
                  </a:lnTo>
                  <a:lnTo>
                    <a:pt x="192" y="1944"/>
                  </a:lnTo>
                  <a:lnTo>
                    <a:pt x="138" y="2104"/>
                  </a:lnTo>
                  <a:lnTo>
                    <a:pt x="88" y="2274"/>
                  </a:lnTo>
                  <a:lnTo>
                    <a:pt x="42" y="2456"/>
                  </a:lnTo>
                  <a:lnTo>
                    <a:pt x="0" y="2648"/>
                  </a:lnTo>
                  <a:close/>
                </a:path>
              </a:pathLst>
            </a:custGeom>
            <a:gradFill rotWithShape="1">
              <a:gsLst>
                <a:gs pos="0">
                  <a:srgbClr val="D11364"/>
                </a:gs>
                <a:gs pos="100000">
                  <a:srgbClr val="61092E"/>
                </a:gs>
              </a:gsLst>
              <a:lin ang="5400000" scaled="1"/>
            </a:gra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4518" name="Freeform 15"/>
            <p:cNvSpPr>
              <a:spLocks/>
            </p:cNvSpPr>
            <p:nvPr/>
          </p:nvSpPr>
          <p:spPr bwMode="gray">
            <a:xfrm rot="6758548">
              <a:off x="1951962" y="641095"/>
              <a:ext cx="1307538" cy="2019824"/>
            </a:xfrm>
            <a:custGeom>
              <a:avLst/>
              <a:gdLst>
                <a:gd name="T0" fmla="*/ 2147483647 w 1824"/>
                <a:gd name="T1" fmla="*/ 2147483647 h 2648"/>
                <a:gd name="T2" fmla="*/ 2147483647 w 1824"/>
                <a:gd name="T3" fmla="*/ 2147483647 h 2648"/>
                <a:gd name="T4" fmla="*/ 2147483647 w 1824"/>
                <a:gd name="T5" fmla="*/ 2147483647 h 2648"/>
                <a:gd name="T6" fmla="*/ 2147483647 w 1824"/>
                <a:gd name="T7" fmla="*/ 2147483647 h 2648"/>
                <a:gd name="T8" fmla="*/ 2147483647 w 1824"/>
                <a:gd name="T9" fmla="*/ 2147483647 h 2648"/>
                <a:gd name="T10" fmla="*/ 2147483647 w 1824"/>
                <a:gd name="T11" fmla="*/ 2147483647 h 2648"/>
                <a:gd name="T12" fmla="*/ 2147483647 w 1824"/>
                <a:gd name="T13" fmla="*/ 2147483647 h 2648"/>
                <a:gd name="T14" fmla="*/ 2147483647 w 1824"/>
                <a:gd name="T15" fmla="*/ 2147483647 h 2648"/>
                <a:gd name="T16" fmla="*/ 2147483647 w 1824"/>
                <a:gd name="T17" fmla="*/ 2147483647 h 2648"/>
                <a:gd name="T18" fmla="*/ 2147483647 w 1824"/>
                <a:gd name="T19" fmla="*/ 2147483647 h 2648"/>
                <a:gd name="T20" fmla="*/ 2147483647 w 1824"/>
                <a:gd name="T21" fmla="*/ 2147483647 h 2648"/>
                <a:gd name="T22" fmla="*/ 2147483647 w 1824"/>
                <a:gd name="T23" fmla="*/ 2147483647 h 2648"/>
                <a:gd name="T24" fmla="*/ 2147483647 w 1824"/>
                <a:gd name="T25" fmla="*/ 2147483647 h 2648"/>
                <a:gd name="T26" fmla="*/ 2147483647 w 1824"/>
                <a:gd name="T27" fmla="*/ 2147483647 h 2648"/>
                <a:gd name="T28" fmla="*/ 2147483647 w 1824"/>
                <a:gd name="T29" fmla="*/ 2147483647 h 2648"/>
                <a:gd name="T30" fmla="*/ 2147483647 w 1824"/>
                <a:gd name="T31" fmla="*/ 2147483647 h 2648"/>
                <a:gd name="T32" fmla="*/ 2147483647 w 1824"/>
                <a:gd name="T33" fmla="*/ 2147483647 h 2648"/>
                <a:gd name="T34" fmla="*/ 2147483647 w 1824"/>
                <a:gd name="T35" fmla="*/ 2147483647 h 2648"/>
                <a:gd name="T36" fmla="*/ 2147483647 w 1824"/>
                <a:gd name="T37" fmla="*/ 2147483647 h 2648"/>
                <a:gd name="T38" fmla="*/ 2147483647 w 1824"/>
                <a:gd name="T39" fmla="*/ 2147483647 h 2648"/>
                <a:gd name="T40" fmla="*/ 2147483647 w 1824"/>
                <a:gd name="T41" fmla="*/ 2147483647 h 2648"/>
                <a:gd name="T42" fmla="*/ 2147483647 w 1824"/>
                <a:gd name="T43" fmla="*/ 2147483647 h 2648"/>
                <a:gd name="T44" fmla="*/ 2147483647 w 1824"/>
                <a:gd name="T45" fmla="*/ 2147483647 h 2648"/>
                <a:gd name="T46" fmla="*/ 2147483647 w 1824"/>
                <a:gd name="T47" fmla="*/ 2147483647 h 2648"/>
                <a:gd name="T48" fmla="*/ 2147483647 w 1824"/>
                <a:gd name="T49" fmla="*/ 2147483647 h 2648"/>
                <a:gd name="T50" fmla="*/ 2147483647 w 1824"/>
                <a:gd name="T51" fmla="*/ 2147483647 h 2648"/>
                <a:gd name="T52" fmla="*/ 2147483647 w 1824"/>
                <a:gd name="T53" fmla="*/ 2147483647 h 2648"/>
                <a:gd name="T54" fmla="*/ 2147483647 w 1824"/>
                <a:gd name="T55" fmla="*/ 2147483647 h 2648"/>
                <a:gd name="T56" fmla="*/ 2147483647 w 1824"/>
                <a:gd name="T57" fmla="*/ 2147483647 h 2648"/>
                <a:gd name="T58" fmla="*/ 2147483647 w 1824"/>
                <a:gd name="T59" fmla="*/ 2147483647 h 2648"/>
                <a:gd name="T60" fmla="*/ 2147483647 w 1824"/>
                <a:gd name="T61" fmla="*/ 2147483647 h 2648"/>
                <a:gd name="T62" fmla="*/ 2147483647 w 1824"/>
                <a:gd name="T63" fmla="*/ 2147483647 h 264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824"/>
                <a:gd name="T97" fmla="*/ 0 h 2648"/>
                <a:gd name="T98" fmla="*/ 1824 w 1824"/>
                <a:gd name="T99" fmla="*/ 2648 h 264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824" h="2648">
                  <a:moveTo>
                    <a:pt x="0" y="2648"/>
                  </a:moveTo>
                  <a:lnTo>
                    <a:pt x="12" y="2464"/>
                  </a:lnTo>
                  <a:lnTo>
                    <a:pt x="32" y="2288"/>
                  </a:lnTo>
                  <a:lnTo>
                    <a:pt x="56" y="2120"/>
                  </a:lnTo>
                  <a:lnTo>
                    <a:pt x="88" y="1960"/>
                  </a:lnTo>
                  <a:lnTo>
                    <a:pt x="124" y="1808"/>
                  </a:lnTo>
                  <a:lnTo>
                    <a:pt x="166" y="1662"/>
                  </a:lnTo>
                  <a:lnTo>
                    <a:pt x="212" y="1524"/>
                  </a:lnTo>
                  <a:lnTo>
                    <a:pt x="262" y="1394"/>
                  </a:lnTo>
                  <a:lnTo>
                    <a:pt x="316" y="1270"/>
                  </a:lnTo>
                  <a:lnTo>
                    <a:pt x="372" y="1154"/>
                  </a:lnTo>
                  <a:lnTo>
                    <a:pt x="430" y="1044"/>
                  </a:lnTo>
                  <a:lnTo>
                    <a:pt x="490" y="942"/>
                  </a:lnTo>
                  <a:lnTo>
                    <a:pt x="550" y="846"/>
                  </a:lnTo>
                  <a:lnTo>
                    <a:pt x="612" y="758"/>
                  </a:lnTo>
                  <a:lnTo>
                    <a:pt x="672" y="674"/>
                  </a:lnTo>
                  <a:lnTo>
                    <a:pt x="734" y="598"/>
                  </a:lnTo>
                  <a:lnTo>
                    <a:pt x="792" y="528"/>
                  </a:lnTo>
                  <a:lnTo>
                    <a:pt x="850" y="464"/>
                  </a:lnTo>
                  <a:lnTo>
                    <a:pt x="906" y="408"/>
                  </a:lnTo>
                  <a:lnTo>
                    <a:pt x="960" y="356"/>
                  </a:lnTo>
                  <a:lnTo>
                    <a:pt x="1010" y="310"/>
                  </a:lnTo>
                  <a:lnTo>
                    <a:pt x="1056" y="270"/>
                  </a:lnTo>
                  <a:lnTo>
                    <a:pt x="1096" y="236"/>
                  </a:lnTo>
                  <a:lnTo>
                    <a:pt x="1134" y="208"/>
                  </a:lnTo>
                  <a:lnTo>
                    <a:pt x="1164" y="184"/>
                  </a:lnTo>
                  <a:lnTo>
                    <a:pt x="1190" y="166"/>
                  </a:lnTo>
                  <a:lnTo>
                    <a:pt x="1208" y="154"/>
                  </a:lnTo>
                  <a:lnTo>
                    <a:pt x="1220" y="146"/>
                  </a:lnTo>
                  <a:lnTo>
                    <a:pt x="1224" y="144"/>
                  </a:lnTo>
                  <a:lnTo>
                    <a:pt x="848" y="0"/>
                  </a:lnTo>
                  <a:lnTo>
                    <a:pt x="1728" y="56"/>
                  </a:lnTo>
                  <a:lnTo>
                    <a:pt x="1824" y="480"/>
                  </a:lnTo>
                  <a:lnTo>
                    <a:pt x="1568" y="328"/>
                  </a:lnTo>
                  <a:lnTo>
                    <a:pt x="1564" y="328"/>
                  </a:lnTo>
                  <a:lnTo>
                    <a:pt x="1554" y="332"/>
                  </a:lnTo>
                  <a:lnTo>
                    <a:pt x="1538" y="338"/>
                  </a:lnTo>
                  <a:lnTo>
                    <a:pt x="1514" y="346"/>
                  </a:lnTo>
                  <a:lnTo>
                    <a:pt x="1486" y="356"/>
                  </a:lnTo>
                  <a:lnTo>
                    <a:pt x="1452" y="370"/>
                  </a:lnTo>
                  <a:lnTo>
                    <a:pt x="1412" y="388"/>
                  </a:lnTo>
                  <a:lnTo>
                    <a:pt x="1370" y="410"/>
                  </a:lnTo>
                  <a:lnTo>
                    <a:pt x="1322" y="436"/>
                  </a:lnTo>
                  <a:lnTo>
                    <a:pt x="1270" y="466"/>
                  </a:lnTo>
                  <a:lnTo>
                    <a:pt x="1216" y="500"/>
                  </a:lnTo>
                  <a:lnTo>
                    <a:pt x="1158" y="540"/>
                  </a:lnTo>
                  <a:lnTo>
                    <a:pt x="1098" y="584"/>
                  </a:lnTo>
                  <a:lnTo>
                    <a:pt x="1034" y="636"/>
                  </a:lnTo>
                  <a:lnTo>
                    <a:pt x="970" y="692"/>
                  </a:lnTo>
                  <a:lnTo>
                    <a:pt x="904" y="756"/>
                  </a:lnTo>
                  <a:lnTo>
                    <a:pt x="836" y="824"/>
                  </a:lnTo>
                  <a:lnTo>
                    <a:pt x="770" y="900"/>
                  </a:lnTo>
                  <a:lnTo>
                    <a:pt x="700" y="984"/>
                  </a:lnTo>
                  <a:lnTo>
                    <a:pt x="632" y="1076"/>
                  </a:lnTo>
                  <a:lnTo>
                    <a:pt x="566" y="1174"/>
                  </a:lnTo>
                  <a:lnTo>
                    <a:pt x="498" y="1280"/>
                  </a:lnTo>
                  <a:lnTo>
                    <a:pt x="434" y="1394"/>
                  </a:lnTo>
                  <a:lnTo>
                    <a:pt x="370" y="1518"/>
                  </a:lnTo>
                  <a:lnTo>
                    <a:pt x="308" y="1650"/>
                  </a:lnTo>
                  <a:lnTo>
                    <a:pt x="248" y="1792"/>
                  </a:lnTo>
                  <a:lnTo>
                    <a:pt x="192" y="1944"/>
                  </a:lnTo>
                  <a:lnTo>
                    <a:pt x="138" y="2104"/>
                  </a:lnTo>
                  <a:lnTo>
                    <a:pt x="88" y="2274"/>
                  </a:lnTo>
                  <a:lnTo>
                    <a:pt x="42" y="2456"/>
                  </a:lnTo>
                  <a:lnTo>
                    <a:pt x="0" y="2648"/>
                  </a:lnTo>
                  <a:close/>
                </a:path>
              </a:pathLst>
            </a:custGeom>
            <a:solidFill>
              <a:srgbClr val="FF3399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pic>
        <p:nvPicPr>
          <p:cNvPr id="64520" name="Picture 18" descr="lines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6643688"/>
            <a:ext cx="914400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4522" name="Object 25">
            <a:hlinkClick r:id="rId6" action="ppaction://hlinkpres?slideindex=1&amp;slidetitle=Слайд 1"/>
          </p:cNvPr>
          <p:cNvGraphicFramePr>
            <a:graphicFrameLocks noChangeAspect="1"/>
          </p:cNvGraphicFramePr>
          <p:nvPr/>
        </p:nvGraphicFramePr>
        <p:xfrm>
          <a:off x="5003800" y="1916113"/>
          <a:ext cx="914400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692" name="Презентация" showAsIcon="1" r:id="rId7" imgW="914400" imgH="714240" progId="PowerPoint.Show.8">
                  <p:embed/>
                </p:oleObj>
              </mc:Choice>
              <mc:Fallback>
                <p:oleObj name="Презентация" showAsIcon="1" r:id="rId7" imgW="914400" imgH="714240" progId="PowerPoint.Show.8">
                  <p:embed/>
                  <p:pic>
                    <p:nvPicPr>
                      <p:cNvPr id="0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3800" y="1916113"/>
                        <a:ext cx="914400" cy="714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523" name="Object 26">
            <a:hlinkClick r:id="rId9" action="ppaction://hlinkpres?slideindex=1&amp;slidetitle=Слайд 1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546897"/>
              </p:ext>
            </p:extLst>
          </p:nvPr>
        </p:nvGraphicFramePr>
        <p:xfrm>
          <a:off x="3314502" y="2971521"/>
          <a:ext cx="914400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693" name="Презентация" showAsIcon="1" r:id="rId10" imgW="914400" imgH="714240" progId="PowerPoint.Show.8">
                  <p:embed/>
                </p:oleObj>
              </mc:Choice>
              <mc:Fallback>
                <p:oleObj name="Презентация" showAsIcon="1" r:id="rId10" imgW="914400" imgH="714240" progId="PowerPoint.Show.8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14502" y="2971521"/>
                        <a:ext cx="914400" cy="714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524" name="Object 27">
            <a:hlinkClick r:id="rId12" action="ppaction://hlinkpres?slideindex=1&amp;slidetitle=Слайд 1"/>
          </p:cNvPr>
          <p:cNvGraphicFramePr>
            <a:graphicFrameLocks noChangeAspect="1"/>
          </p:cNvGraphicFramePr>
          <p:nvPr/>
        </p:nvGraphicFramePr>
        <p:xfrm>
          <a:off x="7019925" y="2060575"/>
          <a:ext cx="914400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694" name="Презентация" showAsIcon="1" r:id="rId13" imgW="914400" imgH="714240" progId="PowerPoint.Show.8">
                  <p:embed/>
                </p:oleObj>
              </mc:Choice>
              <mc:Fallback>
                <p:oleObj name="Презентация" showAsIcon="1" r:id="rId13" imgW="914400" imgH="714240" progId="PowerPoint.Show.8">
                  <p:embed/>
                  <p:pic>
                    <p:nvPicPr>
                      <p:cNvPr id="0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9925" y="2060575"/>
                        <a:ext cx="914400" cy="714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525" name="Object 28">
            <a:hlinkClick r:id="rId15" action="ppaction://hlinkpres?slideindex=1&amp;slidetitle=1. Слайд 1"/>
            <a:hlinkHover r:id="rId16" action="ppaction://hlinkpres?slideindex=1&amp;slidetitle=1. 1. 1. Слайд 1"/>
          </p:cNvPr>
          <p:cNvGraphicFramePr>
            <a:graphicFrameLocks noChangeAspect="1"/>
          </p:cNvGraphicFramePr>
          <p:nvPr/>
        </p:nvGraphicFramePr>
        <p:xfrm>
          <a:off x="5929313" y="3286125"/>
          <a:ext cx="914400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695" name="Презентация" showAsIcon="1" r:id="rId17" imgW="914400" imgH="714240" progId="PowerPoint.Show.8">
                  <p:embed/>
                </p:oleObj>
              </mc:Choice>
              <mc:Fallback>
                <p:oleObj name="Презентация" showAsIcon="1" r:id="rId17" imgW="914400" imgH="714240" progId="PowerPoint.Show.8">
                  <p:embed/>
                  <p:pic>
                    <p:nvPicPr>
                      <p:cNvPr id="0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29313" y="3286125"/>
                        <a:ext cx="914400" cy="714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526" name="Object 29">
            <a:hlinkClick r:id="rId19" action="ppaction://hlinkpres?slideindex=1&amp;slidetitle=Слайд 1"/>
            <a:hlinkHover r:id="rId20" action="ppaction://hlinkpres?slideindex=1&amp;slidetitle=1. Слайд 1"/>
          </p:cNvPr>
          <p:cNvGraphicFramePr>
            <a:graphicFrameLocks noChangeAspect="1"/>
          </p:cNvGraphicFramePr>
          <p:nvPr/>
        </p:nvGraphicFramePr>
        <p:xfrm>
          <a:off x="6011863" y="1773238"/>
          <a:ext cx="914400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696" name="Презентация" showAsIcon="1" r:id="rId21" imgW="914400" imgH="714240" progId="PowerPoint.Show.8">
                  <p:embed/>
                </p:oleObj>
              </mc:Choice>
              <mc:Fallback>
                <p:oleObj name="Презентация" showAsIcon="1" r:id="rId21" imgW="914400" imgH="714240" progId="PowerPoint.Show.8">
                  <p:embed/>
                  <p:pic>
                    <p:nvPicPr>
                      <p:cNvPr id="0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1863" y="1773238"/>
                        <a:ext cx="914400" cy="714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527" name="Object 30">
            <a:hlinkClick r:id="rId23" action="ppaction://hlinkpres?slideindex=1&amp;slidetitle=Слайд 1"/>
          </p:cNvPr>
          <p:cNvGraphicFramePr>
            <a:graphicFrameLocks noChangeAspect="1"/>
          </p:cNvGraphicFramePr>
          <p:nvPr/>
        </p:nvGraphicFramePr>
        <p:xfrm>
          <a:off x="3851275" y="3716338"/>
          <a:ext cx="914400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697" name="Презентация" showAsIcon="1" r:id="rId24" imgW="914400" imgH="714240" progId="PowerPoint.Show.8">
                  <p:embed/>
                </p:oleObj>
              </mc:Choice>
              <mc:Fallback>
                <p:oleObj name="Презентация" showAsIcon="1" r:id="rId24" imgW="914400" imgH="714240" progId="PowerPoint.Show.8">
                  <p:embed/>
                  <p:pic>
                    <p:nvPicPr>
                      <p:cNvPr id="0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1275" y="3716338"/>
                        <a:ext cx="914400" cy="714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528" name="Object 31">
            <a:hlinkClick r:id="rId26" action="ppaction://hlinkpres?slideindex=1&amp;slidetitle=1. Слайд 1"/>
            <a:hlinkHover r:id="rId27" action="ppaction://hlinkpres?slideindex=1&amp;slidetitle=1. 1. Слайд 1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6068066"/>
              </p:ext>
            </p:extLst>
          </p:nvPr>
        </p:nvGraphicFramePr>
        <p:xfrm>
          <a:off x="4814689" y="2941982"/>
          <a:ext cx="914400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698" name="Презентация" showAsIcon="1" r:id="rId28" imgW="914400" imgH="714240" progId="PowerPoint.Show.8">
                  <p:embed/>
                </p:oleObj>
              </mc:Choice>
              <mc:Fallback>
                <p:oleObj name="Презентация" showAsIcon="1" r:id="rId28" imgW="914400" imgH="714240" progId="PowerPoint.Show.8">
                  <p:embed/>
                  <p:pic>
                    <p:nvPicPr>
                      <p:cNvPr id="0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14689" y="2941982"/>
                        <a:ext cx="914400" cy="714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529" name="Object 32">
            <a:hlinkClick r:id="rId30" action="ppaction://hlinkpres?slideindex=1&amp;slidetitle=Физические свойства металлов"/>
          </p:cNvPr>
          <p:cNvGraphicFramePr>
            <a:graphicFrameLocks noChangeAspect="1"/>
          </p:cNvGraphicFramePr>
          <p:nvPr/>
        </p:nvGraphicFramePr>
        <p:xfrm>
          <a:off x="7885113" y="4581525"/>
          <a:ext cx="914400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699" name="Презентация" showAsIcon="1" r:id="rId31" imgW="914400" imgH="714240" progId="PowerPoint.Show.8">
                  <p:embed/>
                </p:oleObj>
              </mc:Choice>
              <mc:Fallback>
                <p:oleObj name="Презентация" showAsIcon="1" r:id="rId31" imgW="914400" imgH="714240" progId="PowerPoint.Show.8">
                  <p:embed/>
                  <p:pic>
                    <p:nvPicPr>
                      <p:cNvPr id="0" name="Object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5113" y="4581525"/>
                        <a:ext cx="914400" cy="714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530" name="Object 33">
            <a:hlinkClick r:id="rId33" action="ppaction://hlinkpres?slideindex=1&amp;slidetitle=Химические реакции"/>
          </p:cNvPr>
          <p:cNvGraphicFramePr>
            <a:graphicFrameLocks noChangeAspect="1"/>
          </p:cNvGraphicFramePr>
          <p:nvPr/>
        </p:nvGraphicFramePr>
        <p:xfrm>
          <a:off x="7143750" y="3143250"/>
          <a:ext cx="914400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700" name="Презентация" showAsIcon="1" r:id="rId34" imgW="914400" imgH="714240" progId="PowerPoint.Show.8">
                  <p:embed/>
                </p:oleObj>
              </mc:Choice>
              <mc:Fallback>
                <p:oleObj name="Презентация" showAsIcon="1" r:id="rId34" imgW="914400" imgH="714240" progId="PowerPoint.Show.8">
                  <p:embed/>
                  <p:pic>
                    <p:nvPicPr>
                      <p:cNvPr id="0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3750" y="3143250"/>
                        <a:ext cx="914400" cy="714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531" name="Object 34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5435600" y="4941888"/>
          <a:ext cx="914400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701" name="Презентация" showAsIcon="1" r:id="rId36" imgW="914400" imgH="714240" progId="PowerPoint.Show.8">
                  <p:embed/>
                </p:oleObj>
              </mc:Choice>
              <mc:Fallback>
                <p:oleObj name="Презентация" showAsIcon="1" r:id="rId36" imgW="914400" imgH="714240" progId="PowerPoint.Show.8">
                  <p:embed/>
                  <p:pic>
                    <p:nvPicPr>
                      <p:cNvPr id="0" name="Object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35600" y="4941888"/>
                        <a:ext cx="914400" cy="714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532" name="Object 35">
            <a:hlinkClick r:id="rId38" action="ppaction://hlinkpres?slideindex=1&amp;slidetitle=Слайд 1"/>
          </p:cNvPr>
          <p:cNvGraphicFramePr>
            <a:graphicFrameLocks noChangeAspect="1"/>
          </p:cNvGraphicFramePr>
          <p:nvPr/>
        </p:nvGraphicFramePr>
        <p:xfrm>
          <a:off x="6948488" y="5229225"/>
          <a:ext cx="914400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702" name="Презентация" showAsIcon="1" r:id="rId39" imgW="914400" imgH="714240" progId="PowerPoint.Show.8">
                  <p:embed/>
                </p:oleObj>
              </mc:Choice>
              <mc:Fallback>
                <p:oleObj name="Презентация" showAsIcon="1" r:id="rId39" imgW="914400" imgH="714240" progId="PowerPoint.Show.8">
                  <p:embed/>
                  <p:pic>
                    <p:nvPicPr>
                      <p:cNvPr id="0" name="Object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48488" y="5229225"/>
                        <a:ext cx="914400" cy="714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533" name="Rectangle 25"/>
          <p:cNvSpPr>
            <a:spLocks noChangeArrowheads="1"/>
          </p:cNvSpPr>
          <p:nvPr/>
        </p:nvSpPr>
        <p:spPr bwMode="auto">
          <a:xfrm>
            <a:off x="1979713" y="549276"/>
            <a:ext cx="6192738" cy="43624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 dirty="0"/>
              <a:t>ЭЛЕКТРОННЫЕ  </a:t>
            </a:r>
            <a:r>
              <a:rPr lang="ru-RU" b="1" dirty="0" smtClean="0"/>
              <a:t>ПРЕЗЕНТАЦИИ И УРОКИ  </a:t>
            </a:r>
            <a:r>
              <a:rPr lang="ru-RU" b="1" dirty="0"/>
              <a:t>ПО  ХИМИИ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383" y="1609123"/>
            <a:ext cx="1871133" cy="14033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8889" flipH="1">
            <a:off x="868970" y="2689497"/>
            <a:ext cx="1691217" cy="126841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85949" y="4499890"/>
            <a:ext cx="1979712" cy="14847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6086">
            <a:off x="2489414" y="3193008"/>
            <a:ext cx="1243905" cy="12439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37596">
            <a:off x="3907528" y="4370388"/>
            <a:ext cx="1285875" cy="12858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174" y="1161256"/>
            <a:ext cx="1074738" cy="107473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01" y="3703926"/>
            <a:ext cx="1925465" cy="1083074"/>
          </a:xfrm>
          <a:prstGeom prst="rect">
            <a:avLst/>
          </a:prstGeom>
        </p:spPr>
      </p:pic>
    </p:spTree>
  </p:cSld>
  <p:clrMapOvr>
    <a:masterClrMapping/>
  </p:clrMapOvr>
  <p:transition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3" descr="J030005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40113" y="1412875"/>
            <a:ext cx="5703887" cy="492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214313" y="6207125"/>
            <a:ext cx="3071812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 eaLnBrk="0" hangingPunct="0">
              <a:spcBef>
                <a:spcPct val="20000"/>
              </a:spcBef>
              <a:buClr>
                <a:schemeClr val="accent1"/>
              </a:buClr>
              <a:buSzPct val="75000"/>
              <a:defRPr/>
            </a:pPr>
            <a:endParaRPr lang="ru-RU" sz="3600" b="1" i="1">
              <a:solidFill>
                <a:schemeClr val="bg1"/>
              </a:solidFill>
              <a:effectDag name="">
                <a:cont type="tree" name="">
                  <a:effect ref="fillLine"/>
                  <a:outerShdw dist="38100" dir="13500000" algn="br">
                    <a:srgbClr val="FFFFFF"/>
                  </a:outerShdw>
                </a:cont>
                <a:cont type="tree" name="">
                  <a:effect ref="fillLine"/>
                  <a:outerShdw dist="38100" dir="2700000" algn="tl">
                    <a:srgbClr val="999999"/>
                  </a:outerShdw>
                </a:cont>
                <a:effect ref="fillLine"/>
              </a:effectDag>
              <a:latin typeface="Times New Roman" pitchFamily="18" charset="0"/>
            </a:endParaRPr>
          </a:p>
        </p:txBody>
      </p:sp>
      <p:sp>
        <p:nvSpPr>
          <p:cNvPr id="66564" name="Freeform 15"/>
          <p:cNvSpPr>
            <a:spLocks/>
          </p:cNvSpPr>
          <p:nvPr/>
        </p:nvSpPr>
        <p:spPr bwMode="gray">
          <a:xfrm rot="4614807">
            <a:off x="2413000" y="452438"/>
            <a:ext cx="1790700" cy="2197100"/>
          </a:xfrm>
          <a:custGeom>
            <a:avLst/>
            <a:gdLst>
              <a:gd name="T0" fmla="*/ 2147483647 w 1824"/>
              <a:gd name="T1" fmla="*/ 2147483647 h 2648"/>
              <a:gd name="T2" fmla="*/ 2147483647 w 1824"/>
              <a:gd name="T3" fmla="*/ 2147483647 h 2648"/>
              <a:gd name="T4" fmla="*/ 2147483647 w 1824"/>
              <a:gd name="T5" fmla="*/ 2147483647 h 2648"/>
              <a:gd name="T6" fmla="*/ 2147483647 w 1824"/>
              <a:gd name="T7" fmla="*/ 2147483647 h 2648"/>
              <a:gd name="T8" fmla="*/ 2147483647 w 1824"/>
              <a:gd name="T9" fmla="*/ 2147483647 h 2648"/>
              <a:gd name="T10" fmla="*/ 2147483647 w 1824"/>
              <a:gd name="T11" fmla="*/ 2147483647 h 2648"/>
              <a:gd name="T12" fmla="*/ 2147483647 w 1824"/>
              <a:gd name="T13" fmla="*/ 2147483647 h 2648"/>
              <a:gd name="T14" fmla="*/ 2147483647 w 1824"/>
              <a:gd name="T15" fmla="*/ 2147483647 h 2648"/>
              <a:gd name="T16" fmla="*/ 2147483647 w 1824"/>
              <a:gd name="T17" fmla="*/ 2147483647 h 2648"/>
              <a:gd name="T18" fmla="*/ 2147483647 w 1824"/>
              <a:gd name="T19" fmla="*/ 2147483647 h 2648"/>
              <a:gd name="T20" fmla="*/ 2147483647 w 1824"/>
              <a:gd name="T21" fmla="*/ 2147483647 h 2648"/>
              <a:gd name="T22" fmla="*/ 2147483647 w 1824"/>
              <a:gd name="T23" fmla="*/ 2147483647 h 2648"/>
              <a:gd name="T24" fmla="*/ 2147483647 w 1824"/>
              <a:gd name="T25" fmla="*/ 2147483647 h 2648"/>
              <a:gd name="T26" fmla="*/ 2147483647 w 1824"/>
              <a:gd name="T27" fmla="*/ 2147483647 h 2648"/>
              <a:gd name="T28" fmla="*/ 2147483647 w 1824"/>
              <a:gd name="T29" fmla="*/ 2147483647 h 2648"/>
              <a:gd name="T30" fmla="*/ 2147483647 w 1824"/>
              <a:gd name="T31" fmla="*/ 2147483647 h 2648"/>
              <a:gd name="T32" fmla="*/ 2147483647 w 1824"/>
              <a:gd name="T33" fmla="*/ 2147483647 h 2648"/>
              <a:gd name="T34" fmla="*/ 2147483647 w 1824"/>
              <a:gd name="T35" fmla="*/ 2147483647 h 2648"/>
              <a:gd name="T36" fmla="*/ 2147483647 w 1824"/>
              <a:gd name="T37" fmla="*/ 2147483647 h 2648"/>
              <a:gd name="T38" fmla="*/ 2147483647 w 1824"/>
              <a:gd name="T39" fmla="*/ 2147483647 h 2648"/>
              <a:gd name="T40" fmla="*/ 2147483647 w 1824"/>
              <a:gd name="T41" fmla="*/ 2147483647 h 2648"/>
              <a:gd name="T42" fmla="*/ 2147483647 w 1824"/>
              <a:gd name="T43" fmla="*/ 2147483647 h 2648"/>
              <a:gd name="T44" fmla="*/ 2147483647 w 1824"/>
              <a:gd name="T45" fmla="*/ 2147483647 h 2648"/>
              <a:gd name="T46" fmla="*/ 2147483647 w 1824"/>
              <a:gd name="T47" fmla="*/ 2147483647 h 2648"/>
              <a:gd name="T48" fmla="*/ 2147483647 w 1824"/>
              <a:gd name="T49" fmla="*/ 2147483647 h 2648"/>
              <a:gd name="T50" fmla="*/ 2147483647 w 1824"/>
              <a:gd name="T51" fmla="*/ 2147483647 h 2648"/>
              <a:gd name="T52" fmla="*/ 2147483647 w 1824"/>
              <a:gd name="T53" fmla="*/ 2147483647 h 2648"/>
              <a:gd name="T54" fmla="*/ 2147483647 w 1824"/>
              <a:gd name="T55" fmla="*/ 2147483647 h 2648"/>
              <a:gd name="T56" fmla="*/ 2147483647 w 1824"/>
              <a:gd name="T57" fmla="*/ 2147483647 h 2648"/>
              <a:gd name="T58" fmla="*/ 2147483647 w 1824"/>
              <a:gd name="T59" fmla="*/ 2147483647 h 2648"/>
              <a:gd name="T60" fmla="*/ 2147483647 w 1824"/>
              <a:gd name="T61" fmla="*/ 2147483647 h 2648"/>
              <a:gd name="T62" fmla="*/ 2147483647 w 1824"/>
              <a:gd name="T63" fmla="*/ 2147483647 h 264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824"/>
              <a:gd name="T97" fmla="*/ 0 h 2648"/>
              <a:gd name="T98" fmla="*/ 1824 w 1824"/>
              <a:gd name="T99" fmla="*/ 2648 h 2648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gradFill rotWithShape="1">
            <a:gsLst>
              <a:gs pos="0">
                <a:srgbClr val="D11364"/>
              </a:gs>
              <a:gs pos="100000">
                <a:srgbClr val="61092E"/>
              </a:gs>
            </a:gsLst>
            <a:lin ang="5400000" scaled="1"/>
          </a:gradFill>
          <a:ln w="0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092" name="Freeform 15"/>
          <p:cNvSpPr>
            <a:spLocks/>
          </p:cNvSpPr>
          <p:nvPr/>
        </p:nvSpPr>
        <p:spPr bwMode="gray">
          <a:xfrm rot="6281703">
            <a:off x="2632075" y="665163"/>
            <a:ext cx="1308100" cy="2019300"/>
          </a:xfrm>
          <a:custGeom>
            <a:avLst/>
            <a:gdLst>
              <a:gd name="T0" fmla="*/ 2147483647 w 1824"/>
              <a:gd name="T1" fmla="*/ 2147483647 h 2648"/>
              <a:gd name="T2" fmla="*/ 2147483647 w 1824"/>
              <a:gd name="T3" fmla="*/ 2147483647 h 2648"/>
              <a:gd name="T4" fmla="*/ 2147483647 w 1824"/>
              <a:gd name="T5" fmla="*/ 2147483647 h 2648"/>
              <a:gd name="T6" fmla="*/ 2147483647 w 1824"/>
              <a:gd name="T7" fmla="*/ 2147483647 h 2648"/>
              <a:gd name="T8" fmla="*/ 2147483647 w 1824"/>
              <a:gd name="T9" fmla="*/ 2147483647 h 2648"/>
              <a:gd name="T10" fmla="*/ 2147483647 w 1824"/>
              <a:gd name="T11" fmla="*/ 2147483647 h 2648"/>
              <a:gd name="T12" fmla="*/ 2147483647 w 1824"/>
              <a:gd name="T13" fmla="*/ 2147483647 h 2648"/>
              <a:gd name="T14" fmla="*/ 2147483647 w 1824"/>
              <a:gd name="T15" fmla="*/ 2147483647 h 2648"/>
              <a:gd name="T16" fmla="*/ 2147483647 w 1824"/>
              <a:gd name="T17" fmla="*/ 2147483647 h 2648"/>
              <a:gd name="T18" fmla="*/ 2147483647 w 1824"/>
              <a:gd name="T19" fmla="*/ 2147483647 h 2648"/>
              <a:gd name="T20" fmla="*/ 2147483647 w 1824"/>
              <a:gd name="T21" fmla="*/ 2147483647 h 2648"/>
              <a:gd name="T22" fmla="*/ 2147483647 w 1824"/>
              <a:gd name="T23" fmla="*/ 2147483647 h 2648"/>
              <a:gd name="T24" fmla="*/ 2147483647 w 1824"/>
              <a:gd name="T25" fmla="*/ 2147483647 h 2648"/>
              <a:gd name="T26" fmla="*/ 2147483647 w 1824"/>
              <a:gd name="T27" fmla="*/ 2147483647 h 2648"/>
              <a:gd name="T28" fmla="*/ 2147483647 w 1824"/>
              <a:gd name="T29" fmla="*/ 2147483647 h 2648"/>
              <a:gd name="T30" fmla="*/ 2147483647 w 1824"/>
              <a:gd name="T31" fmla="*/ 2147483647 h 2648"/>
              <a:gd name="T32" fmla="*/ 2147483647 w 1824"/>
              <a:gd name="T33" fmla="*/ 2147483647 h 2648"/>
              <a:gd name="T34" fmla="*/ 2147483647 w 1824"/>
              <a:gd name="T35" fmla="*/ 2147483647 h 2648"/>
              <a:gd name="T36" fmla="*/ 2147483647 w 1824"/>
              <a:gd name="T37" fmla="*/ 2147483647 h 2648"/>
              <a:gd name="T38" fmla="*/ 2147483647 w 1824"/>
              <a:gd name="T39" fmla="*/ 2147483647 h 2648"/>
              <a:gd name="T40" fmla="*/ 2147483647 w 1824"/>
              <a:gd name="T41" fmla="*/ 2147483647 h 2648"/>
              <a:gd name="T42" fmla="*/ 2147483647 w 1824"/>
              <a:gd name="T43" fmla="*/ 2147483647 h 2648"/>
              <a:gd name="T44" fmla="*/ 2147483647 w 1824"/>
              <a:gd name="T45" fmla="*/ 2147483647 h 2648"/>
              <a:gd name="T46" fmla="*/ 2147483647 w 1824"/>
              <a:gd name="T47" fmla="*/ 2147483647 h 2648"/>
              <a:gd name="T48" fmla="*/ 2147483647 w 1824"/>
              <a:gd name="T49" fmla="*/ 2147483647 h 2648"/>
              <a:gd name="T50" fmla="*/ 2147483647 w 1824"/>
              <a:gd name="T51" fmla="*/ 2147483647 h 2648"/>
              <a:gd name="T52" fmla="*/ 2147483647 w 1824"/>
              <a:gd name="T53" fmla="*/ 2147483647 h 2648"/>
              <a:gd name="T54" fmla="*/ 2147483647 w 1824"/>
              <a:gd name="T55" fmla="*/ 2147483647 h 2648"/>
              <a:gd name="T56" fmla="*/ 2147483647 w 1824"/>
              <a:gd name="T57" fmla="*/ 2147483647 h 2648"/>
              <a:gd name="T58" fmla="*/ 2147483647 w 1824"/>
              <a:gd name="T59" fmla="*/ 2147483647 h 2648"/>
              <a:gd name="T60" fmla="*/ 2147483647 w 1824"/>
              <a:gd name="T61" fmla="*/ 2147483647 h 2648"/>
              <a:gd name="T62" fmla="*/ 2147483647 w 1824"/>
              <a:gd name="T63" fmla="*/ 2147483647 h 264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824"/>
              <a:gd name="T97" fmla="*/ 0 h 2648"/>
              <a:gd name="T98" fmla="*/ 1824 w 1824"/>
              <a:gd name="T99" fmla="*/ 2648 h 2648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solidFill>
            <a:srgbClr val="FF3399"/>
          </a:solidFill>
          <a:ln w="0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66566" name="Picture 18" descr="lines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6643688"/>
            <a:ext cx="914400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6567" name="Object 12">
            <a:hlinkClick r:id="rId6" action="ppaction://hlinkpres?slideindex=1&amp;slidetitle=Биосфера, её структура и функции."/>
          </p:cNvPr>
          <p:cNvGraphicFramePr>
            <a:graphicFrameLocks noChangeAspect="1"/>
          </p:cNvGraphicFramePr>
          <p:nvPr/>
        </p:nvGraphicFramePr>
        <p:xfrm>
          <a:off x="5580063" y="1773238"/>
          <a:ext cx="914400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93" name="Презентация" showAsIcon="1" r:id="rId7" imgW="914400" imgH="714240" progId="PowerPoint.Show.8">
                  <p:embed/>
                </p:oleObj>
              </mc:Choice>
              <mc:Fallback>
                <p:oleObj name="Презентация" showAsIcon="1" r:id="rId7" imgW="914400" imgH="714240" progId="PowerPoint.Show.8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0063" y="1773238"/>
                        <a:ext cx="914400" cy="714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568" name="Object 13">
            <a:hlinkClick r:id="" action="ppaction://ole?verb=0"/>
            <a:hlinkHover r:id="rId9" action="ppaction://hlinkpres?slideindex=1&amp;slidetitle=Законы Менделя"/>
          </p:cNvPr>
          <p:cNvGraphicFramePr>
            <a:graphicFrameLocks noChangeAspect="1"/>
          </p:cNvGraphicFramePr>
          <p:nvPr/>
        </p:nvGraphicFramePr>
        <p:xfrm>
          <a:off x="7019925" y="2924175"/>
          <a:ext cx="914400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94" name="Презентация" showAsIcon="1" r:id="rId10" imgW="914400" imgH="714240" progId="PowerPoint.Show.8">
                  <p:embed/>
                </p:oleObj>
              </mc:Choice>
              <mc:Fallback>
                <p:oleObj name="Презентация" showAsIcon="1" r:id="rId10" imgW="914400" imgH="714240" progId="PowerPoint.Show.8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9925" y="2924175"/>
                        <a:ext cx="914400" cy="714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569" name="Object 14">
            <a:hlinkClick r:id="" action="ppaction://ole?verb=0"/>
            <a:hlinkHover r:id="rId12" action="ppaction://hlinkpres?slideindex=1&amp;slidetitle=Значение генетики"/>
          </p:cNvPr>
          <p:cNvGraphicFramePr>
            <a:graphicFrameLocks noChangeAspect="1"/>
          </p:cNvGraphicFramePr>
          <p:nvPr/>
        </p:nvGraphicFramePr>
        <p:xfrm>
          <a:off x="6877050" y="1773238"/>
          <a:ext cx="914400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95" name="Презентация" showAsIcon="1" r:id="rId13" imgW="914400" imgH="714240" progId="PowerPoint.Show.8">
                  <p:embed/>
                </p:oleObj>
              </mc:Choice>
              <mc:Fallback>
                <p:oleObj name="Презентация" showAsIcon="1" r:id="rId13" imgW="914400" imgH="714240" progId="PowerPoint.Show.8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7050" y="1773238"/>
                        <a:ext cx="914400" cy="714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570" name="Object 15">
            <a:hlinkClick r:id="" action="ppaction://ole?verb=0"/>
            <a:hlinkHover r:id="rId15" action="ppaction://hlinkpres?slideindex=1&amp;slidetitle=Деление клетки "/>
          </p:cNvPr>
          <p:cNvGraphicFramePr>
            <a:graphicFrameLocks noChangeAspect="1"/>
          </p:cNvGraphicFramePr>
          <p:nvPr/>
        </p:nvGraphicFramePr>
        <p:xfrm>
          <a:off x="4284663" y="2205038"/>
          <a:ext cx="914400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96" name="Презентация" showAsIcon="1" r:id="rId16" imgW="914400" imgH="714240" progId="PowerPoint.Show.8">
                  <p:embed/>
                </p:oleObj>
              </mc:Choice>
              <mc:Fallback>
                <p:oleObj name="Презентация" showAsIcon="1" r:id="rId16" imgW="914400" imgH="714240" progId="PowerPoint.Show.8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4663" y="2205038"/>
                        <a:ext cx="914400" cy="714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571" name="Object 18">
            <a:hlinkClick r:id="rId18" action="ppaction://hlinkpres?slideindex=1&amp;slidetitle=Основные стадии эволюции человека. Человеческие расы, их единство"/>
          </p:cNvPr>
          <p:cNvGraphicFramePr>
            <a:graphicFrameLocks noChangeAspect="1"/>
          </p:cNvGraphicFramePr>
          <p:nvPr/>
        </p:nvGraphicFramePr>
        <p:xfrm>
          <a:off x="7019925" y="5084763"/>
          <a:ext cx="914400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97" name="Презентация" showAsIcon="1" r:id="rId19" imgW="914400" imgH="714240" progId="PowerPoint.Show.8">
                  <p:embed/>
                </p:oleObj>
              </mc:Choice>
              <mc:Fallback>
                <p:oleObj name="Презентация" showAsIcon="1" r:id="rId19" imgW="914400" imgH="714240" progId="PowerPoint.Show.8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9925" y="5084763"/>
                        <a:ext cx="914400" cy="714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572" name="Object 19">
            <a:hlinkClick r:id="rId21" action="ppaction://hlinkpres?slideindex=1&amp;slidetitle=Слайд 1"/>
          </p:cNvPr>
          <p:cNvGraphicFramePr>
            <a:graphicFrameLocks noChangeAspect="1"/>
          </p:cNvGraphicFramePr>
          <p:nvPr/>
        </p:nvGraphicFramePr>
        <p:xfrm>
          <a:off x="7740650" y="4005263"/>
          <a:ext cx="914400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98" name="Презентация" showAsIcon="1" r:id="rId22" imgW="914400" imgH="714240" progId="PowerPoint.Show.8">
                  <p:embed/>
                </p:oleObj>
              </mc:Choice>
              <mc:Fallback>
                <p:oleObj name="Презентация" showAsIcon="1" r:id="rId22" imgW="914400" imgH="714240" progId="PowerPoint.Show.8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40650" y="4005263"/>
                        <a:ext cx="914400" cy="714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573" name="Object 20">
            <a:hlinkClick r:id="rId24" action="ppaction://hlinkpres?slideindex=1&amp;slidetitle=Центры происхождения культурных растений и домашних животных. Особенности селекции грибов и микроорганизмов."/>
          </p:cNvPr>
          <p:cNvGraphicFramePr>
            <a:graphicFrameLocks noChangeAspect="1"/>
          </p:cNvGraphicFramePr>
          <p:nvPr/>
        </p:nvGraphicFramePr>
        <p:xfrm>
          <a:off x="5219700" y="2852738"/>
          <a:ext cx="914400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99" name="Презентация" showAsIcon="1" r:id="rId25" imgW="914400" imgH="714240" progId="PowerPoint.Show.8">
                  <p:embed/>
                </p:oleObj>
              </mc:Choice>
              <mc:Fallback>
                <p:oleObj name="Презентация" showAsIcon="1" r:id="rId25" imgW="914400" imgH="714240" progId="PowerPoint.Show.8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9700" y="2852738"/>
                        <a:ext cx="914400" cy="714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574" name="Object 21">
            <a:hlinkClick r:id="rId27" action="ppaction://hlinkpres?slideindex=1&amp;slidetitle=Слайд 1"/>
          </p:cNvPr>
          <p:cNvGraphicFramePr>
            <a:graphicFrameLocks noChangeAspect="1"/>
          </p:cNvGraphicFramePr>
          <p:nvPr/>
        </p:nvGraphicFramePr>
        <p:xfrm>
          <a:off x="5795963" y="4724400"/>
          <a:ext cx="914400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700" name="Презентация" showAsIcon="1" r:id="rId28" imgW="914400" imgH="714240" progId="PowerPoint.Show.8">
                  <p:embed/>
                </p:oleObj>
              </mc:Choice>
              <mc:Fallback>
                <p:oleObj name="Презентация" showAsIcon="1" r:id="rId28" imgW="914400" imgH="714240" progId="PowerPoint.Show.8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5963" y="4724400"/>
                        <a:ext cx="914400" cy="714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575" name="Object 22">
            <a:hlinkClick r:id="rId30" action="ppaction://hlinkpres?slideindex=1&amp;slidetitle=   Место человека в системе органического мира "/>
          </p:cNvPr>
          <p:cNvGraphicFramePr>
            <a:graphicFrameLocks noChangeAspect="1"/>
          </p:cNvGraphicFramePr>
          <p:nvPr/>
        </p:nvGraphicFramePr>
        <p:xfrm>
          <a:off x="4356100" y="3644900"/>
          <a:ext cx="914400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701" name="Презентация" showAsIcon="1" r:id="rId31" imgW="914400" imgH="714240" progId="PowerPoint.Show.8">
                  <p:embed/>
                </p:oleObj>
              </mc:Choice>
              <mc:Fallback>
                <p:oleObj name="Презентация" showAsIcon="1" r:id="rId31" imgW="914400" imgH="714240" progId="PowerPoint.Show.8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6100" y="3644900"/>
                        <a:ext cx="914400" cy="714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6576" name="Rectangle 20"/>
          <p:cNvSpPr>
            <a:spLocks noChangeArrowheads="1"/>
          </p:cNvSpPr>
          <p:nvPr/>
        </p:nvSpPr>
        <p:spPr bwMode="auto">
          <a:xfrm>
            <a:off x="2411413" y="549275"/>
            <a:ext cx="5761037" cy="576263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 dirty="0"/>
              <a:t>ЭЛЕКТРОННЫЕ  </a:t>
            </a:r>
            <a:r>
              <a:rPr lang="ru-RU" b="1" dirty="0" smtClean="0"/>
              <a:t>ПРЕЗЕНТАЦИИ И УРОКИ   </a:t>
            </a:r>
            <a:r>
              <a:rPr lang="ru-RU" b="1" dirty="0"/>
              <a:t>ПО  БИОЛОГИИ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907" y="1457820"/>
            <a:ext cx="1522241" cy="114168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4476" flipH="1">
            <a:off x="1029875" y="2359344"/>
            <a:ext cx="2677961" cy="200847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2629">
            <a:off x="3882871" y="4669721"/>
            <a:ext cx="1875367" cy="14065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434" y="4606866"/>
            <a:ext cx="1941589" cy="1754172"/>
          </a:xfrm>
          <a:prstGeom prst="rect">
            <a:avLst/>
          </a:prstGeom>
        </p:spPr>
      </p:pic>
    </p:spTree>
  </p:cSld>
  <p:clrMapOvr>
    <a:masterClrMapping/>
  </p:clrMapOvr>
  <p:transition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354" name="Text Box 2"/>
          <p:cNvSpPr txBox="1">
            <a:spLocks noChangeArrowheads="1"/>
          </p:cNvSpPr>
          <p:nvPr/>
        </p:nvSpPr>
        <p:spPr bwMode="auto">
          <a:xfrm>
            <a:off x="1331913" y="404813"/>
            <a:ext cx="6985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ru-RU" sz="2400" b="1">
                <a:solidFill>
                  <a:srgbClr val="6600CC"/>
                </a:solidFill>
                <a:latin typeface="Book Antiqua" pitchFamily="18" charset="0"/>
              </a:rPr>
              <a:t>САМООБРАЗОВАНИЕ-</a:t>
            </a:r>
            <a:br>
              <a:rPr lang="ru-RU" sz="2400" b="1">
                <a:solidFill>
                  <a:srgbClr val="6600CC"/>
                </a:solidFill>
                <a:latin typeface="Book Antiqua" pitchFamily="18" charset="0"/>
              </a:rPr>
            </a:br>
            <a:r>
              <a:rPr lang="ru-RU" sz="2000" b="1">
                <a:solidFill>
                  <a:srgbClr val="6600CC"/>
                </a:solidFill>
                <a:latin typeface="Book Antiqua" pitchFamily="18" charset="0"/>
              </a:rPr>
              <a:t>непрерывная работа педагога по повышению своего</a:t>
            </a:r>
            <a:br>
              <a:rPr lang="ru-RU" sz="2000" b="1">
                <a:solidFill>
                  <a:srgbClr val="6600CC"/>
                </a:solidFill>
                <a:latin typeface="Book Antiqua" pitchFamily="18" charset="0"/>
              </a:rPr>
            </a:br>
            <a:r>
              <a:rPr lang="ru-RU" sz="2000" b="1">
                <a:solidFill>
                  <a:srgbClr val="6600CC"/>
                </a:solidFill>
                <a:latin typeface="Book Antiqua" pitchFamily="18" charset="0"/>
              </a:rPr>
              <a:t> профессионального мастерства</a:t>
            </a:r>
          </a:p>
        </p:txBody>
      </p:sp>
      <p:sp>
        <p:nvSpPr>
          <p:cNvPr id="356358" name="AutoShape 6"/>
          <p:cNvSpPr>
            <a:spLocks noChangeArrowheads="1"/>
          </p:cNvSpPr>
          <p:nvPr/>
        </p:nvSpPr>
        <p:spPr bwMode="auto">
          <a:xfrm>
            <a:off x="1500188" y="2214563"/>
            <a:ext cx="2143125" cy="1308100"/>
          </a:xfrm>
          <a:prstGeom prst="hexagon">
            <a:avLst>
              <a:gd name="adj" fmla="val 40372"/>
              <a:gd name="vf" fmla="val 115470"/>
            </a:avLst>
          </a:prstGeom>
          <a:solidFill>
            <a:srgbClr val="C519AC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>
              <a:defRPr/>
            </a:pPr>
            <a:r>
              <a:rPr lang="ru-RU" sz="1400" b="1">
                <a:solidFill>
                  <a:schemeClr val="bg1"/>
                </a:solidFill>
                <a:latin typeface="Arial" charset="0"/>
                <a:cs typeface="Arial" charset="0"/>
              </a:rPr>
              <a:t>Изучение опыта коллег, использование ППО</a:t>
            </a:r>
            <a:endParaRPr lang="ru-RU" sz="140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356359" name="AutoShape 7"/>
          <p:cNvSpPr>
            <a:spLocks noChangeArrowheads="1"/>
          </p:cNvSpPr>
          <p:nvPr/>
        </p:nvSpPr>
        <p:spPr bwMode="auto">
          <a:xfrm>
            <a:off x="785813" y="3571875"/>
            <a:ext cx="2000250" cy="1287463"/>
          </a:xfrm>
          <a:prstGeom prst="hexagon">
            <a:avLst>
              <a:gd name="adj" fmla="val 34957"/>
              <a:gd name="vf" fmla="val 115470"/>
            </a:avLst>
          </a:prstGeom>
          <a:solidFill>
            <a:srgbClr val="F15C51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>
              <a:defRPr/>
            </a:pPr>
            <a:r>
              <a:rPr lang="ru-RU" sz="1400" b="1">
                <a:solidFill>
                  <a:schemeClr val="bg1"/>
                </a:solidFill>
                <a:latin typeface="Arial" charset="0"/>
                <a:cs typeface="Arial" charset="0"/>
              </a:rPr>
              <a:t>Изучение литературы</a:t>
            </a:r>
            <a:endParaRPr lang="ru-RU" sz="140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356360" name="AutoShape 8"/>
          <p:cNvSpPr>
            <a:spLocks noChangeArrowheads="1"/>
          </p:cNvSpPr>
          <p:nvPr/>
        </p:nvSpPr>
        <p:spPr bwMode="auto">
          <a:xfrm>
            <a:off x="1908175" y="4868863"/>
            <a:ext cx="2786063" cy="1643062"/>
          </a:xfrm>
          <a:prstGeom prst="hexagon">
            <a:avLst>
              <a:gd name="adj" fmla="val 34973"/>
              <a:gd name="vf" fmla="val 115470"/>
            </a:avLst>
          </a:prstGeom>
          <a:solidFill>
            <a:schemeClr val="folHlink"/>
          </a:solidFill>
          <a:ln w="38100" algn="ctr">
            <a:solidFill>
              <a:schemeClr val="tx1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/>
          <a:p>
            <a:pPr algn="ctr" eaLnBrk="0" hangingPunct="0">
              <a:defRPr/>
            </a:pPr>
            <a:r>
              <a:rPr lang="ru-RU" sz="1400" b="1"/>
              <a:t>Научно-исследовательская работа по определённой проблеме</a:t>
            </a:r>
            <a:endParaRPr lang="ru-RU" sz="1400"/>
          </a:p>
        </p:txBody>
      </p:sp>
      <p:sp>
        <p:nvSpPr>
          <p:cNvPr id="356361" name="AutoShape 9"/>
          <p:cNvSpPr>
            <a:spLocks noChangeArrowheads="1"/>
          </p:cNvSpPr>
          <p:nvPr/>
        </p:nvSpPr>
        <p:spPr bwMode="auto">
          <a:xfrm>
            <a:off x="6072188" y="2214563"/>
            <a:ext cx="2000250" cy="1236662"/>
          </a:xfrm>
          <a:prstGeom prst="hexagon">
            <a:avLst>
              <a:gd name="adj" fmla="val 38094"/>
              <a:gd name="vf" fmla="val 115470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>
              <a:defRPr/>
            </a:pPr>
            <a:r>
              <a:rPr lang="ru-RU" sz="1400" b="1">
                <a:solidFill>
                  <a:srgbClr val="F8F8F8"/>
                </a:solidFill>
                <a:latin typeface="Arial" charset="0"/>
                <a:cs typeface="Arial" charset="0"/>
              </a:rPr>
              <a:t>Посещение уроков   коллег</a:t>
            </a:r>
            <a:endParaRPr lang="ru-RU" sz="1400">
              <a:solidFill>
                <a:srgbClr val="F8F8F8"/>
              </a:solidFill>
              <a:latin typeface="Arial" charset="0"/>
              <a:cs typeface="Arial" charset="0"/>
            </a:endParaRPr>
          </a:p>
        </p:txBody>
      </p:sp>
      <p:sp>
        <p:nvSpPr>
          <p:cNvPr id="356362" name="AutoShape 10"/>
          <p:cNvSpPr>
            <a:spLocks noChangeArrowheads="1"/>
          </p:cNvSpPr>
          <p:nvPr/>
        </p:nvSpPr>
        <p:spPr bwMode="auto">
          <a:xfrm>
            <a:off x="5072063" y="4857750"/>
            <a:ext cx="2786062" cy="1643063"/>
          </a:xfrm>
          <a:prstGeom prst="hexagon">
            <a:avLst>
              <a:gd name="adj" fmla="val 34880"/>
              <a:gd name="vf" fmla="val 115470"/>
            </a:avLst>
          </a:prstGeom>
          <a:solidFill>
            <a:srgbClr val="3333CC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>
              <a:defRPr/>
            </a:pPr>
            <a:r>
              <a:rPr lang="ru-RU" sz="1400" b="1">
                <a:solidFill>
                  <a:schemeClr val="bg1"/>
                </a:solidFill>
                <a:latin typeface="Arial" charset="0"/>
                <a:cs typeface="Arial" charset="0"/>
              </a:rPr>
              <a:t>Теоретическая разработка и практическая апробация различных форм уроков.</a:t>
            </a:r>
            <a:endParaRPr lang="ru-RU" sz="140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356363" name="AutoShape 11"/>
          <p:cNvSpPr>
            <a:spLocks noChangeArrowheads="1"/>
          </p:cNvSpPr>
          <p:nvPr/>
        </p:nvSpPr>
        <p:spPr bwMode="auto">
          <a:xfrm>
            <a:off x="7088188" y="3643313"/>
            <a:ext cx="2055812" cy="1317625"/>
          </a:xfrm>
          <a:prstGeom prst="hexagon">
            <a:avLst>
              <a:gd name="adj" fmla="val 32289"/>
              <a:gd name="vf" fmla="val 115470"/>
            </a:avLst>
          </a:prstGeom>
          <a:solidFill>
            <a:srgbClr val="6B091E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>
              <a:defRPr/>
            </a:pPr>
            <a:r>
              <a:rPr lang="ru-RU" sz="1400" b="1">
                <a:solidFill>
                  <a:srgbClr val="F8F8F8"/>
                </a:solidFill>
                <a:latin typeface="Arial" charset="0"/>
                <a:cs typeface="Arial" charset="0"/>
              </a:rPr>
              <a:t>Работа с Интернет - источниками</a:t>
            </a:r>
            <a:endParaRPr lang="ru-RU" sz="1400">
              <a:solidFill>
                <a:srgbClr val="F8F8F8"/>
              </a:solidFill>
              <a:latin typeface="Arial" charset="0"/>
              <a:cs typeface="Arial" charset="0"/>
            </a:endParaRPr>
          </a:p>
        </p:txBody>
      </p:sp>
      <p:sp>
        <p:nvSpPr>
          <p:cNvPr id="68617" name="Rectangle 15"/>
          <p:cNvSpPr>
            <a:spLocks noChangeArrowheads="1"/>
          </p:cNvSpPr>
          <p:nvPr/>
        </p:nvSpPr>
        <p:spPr bwMode="auto">
          <a:xfrm>
            <a:off x="0" y="3146425"/>
            <a:ext cx="9144000" cy="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wrap="none" bIns="0" anchor="ctr">
            <a:spAutoFit/>
          </a:bodyPr>
          <a:lstStyle/>
          <a:p>
            <a:pPr eaLnBrk="0" hangingPunct="0"/>
            <a:endParaRPr lang="ru-RU" sz="6000">
              <a:latin typeface="Times New Roman" pitchFamily="18" charset="0"/>
            </a:endParaRPr>
          </a:p>
        </p:txBody>
      </p:sp>
      <p:sp>
        <p:nvSpPr>
          <p:cNvPr id="68618" name="Rectangle 16"/>
          <p:cNvSpPr>
            <a:spLocks noChangeArrowheads="1"/>
          </p:cNvSpPr>
          <p:nvPr/>
        </p:nvSpPr>
        <p:spPr bwMode="auto">
          <a:xfrm>
            <a:off x="3571875" y="3862388"/>
            <a:ext cx="1808163" cy="120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bIns="0" anchor="ctr">
            <a:spAutoFit/>
          </a:bodyPr>
          <a:lstStyle/>
          <a:p>
            <a:pPr eaLnBrk="0" hangingPunct="0"/>
            <a:r>
              <a:rPr lang="ru-RU" sz="1600" b="1">
                <a:solidFill>
                  <a:schemeClr val="hlink"/>
                </a:solidFill>
                <a:latin typeface="Arial Black" pitchFamily="34" charset="0"/>
                <a:cs typeface="Times New Roman" pitchFamily="18" charset="0"/>
              </a:rPr>
              <a:t>Самообразование</a:t>
            </a:r>
            <a:endParaRPr lang="ru-RU" sz="1600" b="1">
              <a:solidFill>
                <a:schemeClr val="hlin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endParaRPr lang="ru-RU" sz="6000">
              <a:solidFill>
                <a:srgbClr val="86001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619" name="Rectangle 17"/>
          <p:cNvSpPr>
            <a:spLocks noChangeArrowheads="1"/>
          </p:cNvSpPr>
          <p:nvPr/>
        </p:nvSpPr>
        <p:spPr bwMode="auto">
          <a:xfrm>
            <a:off x="1357313" y="1452563"/>
            <a:ext cx="67405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ru-RU" sz="2000" b="1">
                <a:solidFill>
                  <a:srgbClr val="6600CC"/>
                </a:solidFill>
                <a:latin typeface="Times New Roman" pitchFamily="18" charset="0"/>
              </a:rPr>
              <a:t>Направления деятельности  педагога по самообразованию:</a:t>
            </a:r>
            <a:r>
              <a:rPr lang="ru-RU" sz="1600">
                <a:latin typeface="Times New Roman" pitchFamily="18" charset="0"/>
              </a:rPr>
              <a:t> </a:t>
            </a:r>
          </a:p>
        </p:txBody>
      </p:sp>
      <p:pic>
        <p:nvPicPr>
          <p:cNvPr id="68620" name="Picture 18" descr="J0288928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0200" y="2214563"/>
            <a:ext cx="1368425" cy="164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0" y="6207125"/>
            <a:ext cx="2928938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 eaLnBrk="0" hangingPunct="0">
              <a:spcBef>
                <a:spcPct val="20000"/>
              </a:spcBef>
              <a:buClr>
                <a:schemeClr val="accent1"/>
              </a:buClr>
              <a:buSzPct val="75000"/>
              <a:defRPr/>
            </a:pPr>
            <a:r>
              <a:rPr lang="ru-RU" sz="3200" b="1" i="1" kern="0" dirty="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40C0C0"/>
                    </a:outerShdw>
                  </a:cont>
                  <a:cont type="tree" name="">
                    <a:effect ref="fillLine"/>
                    <a:outerShdw dist="38100" dir="2700000" algn="tl">
                      <a:srgbClr val="004C4C"/>
                    </a:outerShdw>
                  </a:cont>
                  <a:effect ref="fillLine"/>
                </a:effectDag>
                <a:latin typeface="Times New Roman" pitchFamily="18" charset="0"/>
                <a:cs typeface="+mn-cs"/>
              </a:rPr>
              <a:t>   </a:t>
            </a:r>
          </a:p>
        </p:txBody>
      </p:sp>
      <p:pic>
        <p:nvPicPr>
          <p:cNvPr id="68622" name="Picture 22" descr="str9">
            <a:hlinkClick r:id="rId4" tooltip="Методический кабинет"/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8318400">
            <a:off x="5076825" y="3500438"/>
            <a:ext cx="1027113" cy="25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23" name="Picture 22" descr="str9">
            <a:hlinkClick r:id="rId4" tooltip="Методический кабинет"/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10222564">
            <a:off x="5857875" y="3979863"/>
            <a:ext cx="102235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24" name="Picture 22" descr="str9">
            <a:hlinkClick r:id="rId4" tooltip="Методический кабинет"/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7911891">
            <a:off x="4886325" y="4338638"/>
            <a:ext cx="879475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25" name="Picture 22" descr="str9">
            <a:hlinkClick r:id="rId4" tooltip="Методический кабинет"/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3674298">
            <a:off x="3519488" y="4343400"/>
            <a:ext cx="8445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26" name="Picture 22" descr="str9">
            <a:hlinkClick r:id="rId4" tooltip="Методический кабинет"/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232333">
            <a:off x="2687638" y="3927475"/>
            <a:ext cx="954087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27" name="Picture 22" descr="str9">
            <a:hlinkClick r:id="rId4" tooltip="Методический кабинет"/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063238">
            <a:off x="3275013" y="3486150"/>
            <a:ext cx="1050925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56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563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56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6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300"/>
                            </p:stCondLst>
                            <p:childTnLst>
                              <p:par>
                                <p:cTn id="1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500"/>
                                        <p:tgtEl>
                                          <p:spTgt spid="356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800"/>
                            </p:stCondLst>
                            <p:childTnLst>
                              <p:par>
                                <p:cTn id="1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356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300"/>
                            </p:stCondLst>
                            <p:childTnLst>
                              <p:par>
                                <p:cTn id="23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500"/>
                                        <p:tgtEl>
                                          <p:spTgt spid="356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800"/>
                            </p:stCondLst>
                            <p:childTnLst>
                              <p:par>
                                <p:cTn id="2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500"/>
                                        <p:tgtEl>
                                          <p:spTgt spid="356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300"/>
                            </p:stCondLst>
                            <p:childTnLst>
                              <p:par>
                                <p:cTn id="3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356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6354" grpId="0"/>
      <p:bldP spid="356358" grpId="0" animBg="1"/>
      <p:bldP spid="356359" grpId="0" animBg="1"/>
      <p:bldP spid="356360" grpId="0" animBg="1"/>
      <p:bldP spid="356361" grpId="0" animBg="1"/>
      <p:bldP spid="356362" grpId="0" animBg="1"/>
      <p:bldP spid="35636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вал 4"/>
          <p:cNvSpPr/>
          <p:nvPr/>
        </p:nvSpPr>
        <p:spPr>
          <a:xfrm>
            <a:off x="395536" y="332656"/>
            <a:ext cx="8748464" cy="1728191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lIns="33020" tIns="33020" rIns="33020" bIns="33020" anchor="ctr"/>
          <a:lstStyle/>
          <a:p>
            <a:pPr algn="ctr" defTabSz="1155700">
              <a:lnSpc>
                <a:spcPct val="90000"/>
              </a:lnSpc>
              <a:spcAft>
                <a:spcPct val="35000"/>
              </a:spcAft>
              <a:defRPr/>
            </a:pPr>
            <a:r>
              <a:rPr lang="uk-UA" sz="2800" b="1">
                <a:solidFill>
                  <a:srgbClr val="632523"/>
                </a:solidFill>
                <a:cs typeface="Arial" charset="0"/>
              </a:rPr>
              <a:t>Познавательный  интерес  есть  стимул познавательной  активности школьников</a:t>
            </a:r>
            <a:endParaRPr lang="ru-RU" sz="2800" b="1">
              <a:solidFill>
                <a:srgbClr val="632523"/>
              </a:solidFill>
              <a:cs typeface="Arial" charset="0"/>
            </a:endParaRPr>
          </a:p>
        </p:txBody>
      </p:sp>
      <p:sp>
        <p:nvSpPr>
          <p:cNvPr id="21508" name="Oval 6"/>
          <p:cNvSpPr>
            <a:spLocks noChangeArrowheads="1"/>
          </p:cNvSpPr>
          <p:nvPr/>
        </p:nvSpPr>
        <p:spPr bwMode="auto">
          <a:xfrm>
            <a:off x="2411413" y="2565400"/>
            <a:ext cx="4321175" cy="2087563"/>
          </a:xfrm>
          <a:prstGeom prst="ellipse">
            <a:avLst/>
          </a:prstGeom>
          <a:solidFill>
            <a:srgbClr val="EC7720"/>
          </a:solidFill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000" b="1">
                <a:solidFill>
                  <a:schemeClr val="bg1"/>
                </a:solidFill>
              </a:rPr>
              <a:t>Развитию  познавательного </a:t>
            </a:r>
          </a:p>
          <a:p>
            <a:pPr algn="ctr"/>
            <a:r>
              <a:rPr lang="ru-RU" sz="2000" b="1">
                <a:solidFill>
                  <a:schemeClr val="bg1"/>
                </a:solidFill>
              </a:rPr>
              <a:t> интереса способствуют</a:t>
            </a:r>
          </a:p>
        </p:txBody>
      </p:sp>
      <p:sp>
        <p:nvSpPr>
          <p:cNvPr id="21509" name="Oval 7"/>
          <p:cNvSpPr>
            <a:spLocks noChangeArrowheads="1"/>
          </p:cNvSpPr>
          <p:nvPr/>
        </p:nvSpPr>
        <p:spPr bwMode="auto">
          <a:xfrm>
            <a:off x="1763713" y="1773238"/>
            <a:ext cx="2305050" cy="1223962"/>
          </a:xfrm>
          <a:prstGeom prst="ellipse">
            <a:avLst/>
          </a:prstGeom>
          <a:solidFill>
            <a:schemeClr val="accent1"/>
          </a:solidFill>
          <a:ln w="57150">
            <a:solidFill>
              <a:srgbClr val="EC772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>
                <a:solidFill>
                  <a:schemeClr val="bg1"/>
                </a:solidFill>
              </a:rPr>
              <a:t>Игровые  моменты</a:t>
            </a:r>
          </a:p>
        </p:txBody>
      </p:sp>
      <p:sp>
        <p:nvSpPr>
          <p:cNvPr id="21510" name="Oval 8"/>
          <p:cNvSpPr>
            <a:spLocks noChangeArrowheads="1"/>
          </p:cNvSpPr>
          <p:nvPr/>
        </p:nvSpPr>
        <p:spPr bwMode="auto">
          <a:xfrm>
            <a:off x="468313" y="3284538"/>
            <a:ext cx="2305050" cy="1223962"/>
          </a:xfrm>
          <a:prstGeom prst="ellipse">
            <a:avLst/>
          </a:prstGeom>
          <a:solidFill>
            <a:schemeClr val="accent1"/>
          </a:solidFill>
          <a:ln w="57150">
            <a:solidFill>
              <a:srgbClr val="EC772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>
                <a:solidFill>
                  <a:schemeClr val="bg1"/>
                </a:solidFill>
              </a:rPr>
              <a:t>Проблемные </a:t>
            </a:r>
          </a:p>
          <a:p>
            <a:pPr algn="ctr"/>
            <a:r>
              <a:rPr lang="ru-RU" b="1">
                <a:solidFill>
                  <a:schemeClr val="bg1"/>
                </a:solidFill>
              </a:rPr>
              <a:t> ситуации</a:t>
            </a:r>
          </a:p>
        </p:txBody>
      </p:sp>
      <p:sp>
        <p:nvSpPr>
          <p:cNvPr id="21511" name="Oval 9"/>
          <p:cNvSpPr>
            <a:spLocks noChangeArrowheads="1"/>
          </p:cNvSpPr>
          <p:nvPr/>
        </p:nvSpPr>
        <p:spPr bwMode="auto">
          <a:xfrm>
            <a:off x="2411413" y="4365625"/>
            <a:ext cx="2305050" cy="1223963"/>
          </a:xfrm>
          <a:prstGeom prst="ellipse">
            <a:avLst/>
          </a:prstGeom>
          <a:solidFill>
            <a:schemeClr val="accent1"/>
          </a:solidFill>
          <a:ln w="57150">
            <a:solidFill>
              <a:srgbClr val="EC772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>
                <a:solidFill>
                  <a:schemeClr val="bg1"/>
                </a:solidFill>
              </a:rPr>
              <a:t>Веселые  задания</a:t>
            </a:r>
          </a:p>
        </p:txBody>
      </p:sp>
      <p:sp>
        <p:nvSpPr>
          <p:cNvPr id="21512" name="Oval 10"/>
          <p:cNvSpPr>
            <a:spLocks noChangeArrowheads="1"/>
          </p:cNvSpPr>
          <p:nvPr/>
        </p:nvSpPr>
        <p:spPr bwMode="auto">
          <a:xfrm>
            <a:off x="5003800" y="4365625"/>
            <a:ext cx="2305050" cy="1223963"/>
          </a:xfrm>
          <a:prstGeom prst="ellipse">
            <a:avLst/>
          </a:prstGeom>
          <a:solidFill>
            <a:schemeClr val="accent1"/>
          </a:solidFill>
          <a:ln w="57150">
            <a:solidFill>
              <a:srgbClr val="EC772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>
                <a:solidFill>
                  <a:schemeClr val="bg1"/>
                </a:solidFill>
              </a:rPr>
              <a:t>Нестандартные  </a:t>
            </a:r>
          </a:p>
          <a:p>
            <a:pPr algn="ctr"/>
            <a:r>
              <a:rPr lang="ru-RU" b="1">
                <a:solidFill>
                  <a:schemeClr val="bg1"/>
                </a:solidFill>
              </a:rPr>
              <a:t>ситуации</a:t>
            </a:r>
          </a:p>
        </p:txBody>
      </p:sp>
      <p:sp>
        <p:nvSpPr>
          <p:cNvPr id="21513" name="Oval 11"/>
          <p:cNvSpPr>
            <a:spLocks noChangeArrowheads="1"/>
          </p:cNvSpPr>
          <p:nvPr/>
        </p:nvSpPr>
        <p:spPr bwMode="auto">
          <a:xfrm>
            <a:off x="5148263" y="1773238"/>
            <a:ext cx="2305050" cy="1223962"/>
          </a:xfrm>
          <a:prstGeom prst="ellipse">
            <a:avLst/>
          </a:prstGeom>
          <a:solidFill>
            <a:schemeClr val="accent1"/>
          </a:solidFill>
          <a:ln w="57150">
            <a:solidFill>
              <a:srgbClr val="EC772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>
                <a:solidFill>
                  <a:schemeClr val="bg1"/>
                </a:solidFill>
              </a:rPr>
              <a:t>Игровое  </a:t>
            </a:r>
          </a:p>
          <a:p>
            <a:pPr algn="ctr"/>
            <a:r>
              <a:rPr lang="ru-RU" b="1">
                <a:solidFill>
                  <a:schemeClr val="bg1"/>
                </a:solidFill>
              </a:rPr>
              <a:t>Оформление</a:t>
            </a:r>
          </a:p>
          <a:p>
            <a:pPr algn="ctr"/>
            <a:r>
              <a:rPr lang="ru-RU" b="1">
                <a:solidFill>
                  <a:schemeClr val="bg1"/>
                </a:solidFill>
              </a:rPr>
              <a:t>вопросов</a:t>
            </a:r>
          </a:p>
        </p:txBody>
      </p:sp>
      <p:sp>
        <p:nvSpPr>
          <p:cNvPr id="21514" name="Oval 12"/>
          <p:cNvSpPr>
            <a:spLocks noChangeArrowheads="1"/>
          </p:cNvSpPr>
          <p:nvPr/>
        </p:nvSpPr>
        <p:spPr bwMode="auto">
          <a:xfrm>
            <a:off x="6516688" y="3141663"/>
            <a:ext cx="2305050" cy="1223962"/>
          </a:xfrm>
          <a:prstGeom prst="ellipse">
            <a:avLst/>
          </a:prstGeom>
          <a:solidFill>
            <a:schemeClr val="accent1"/>
          </a:solidFill>
          <a:ln w="57150">
            <a:solidFill>
              <a:srgbClr val="EC772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>
                <a:solidFill>
                  <a:schemeClr val="bg1"/>
                </a:solidFill>
              </a:rPr>
              <a:t>Логические </a:t>
            </a:r>
          </a:p>
          <a:p>
            <a:pPr algn="ctr"/>
            <a:r>
              <a:rPr lang="ru-RU" b="1">
                <a:solidFill>
                  <a:schemeClr val="bg1"/>
                </a:solidFill>
              </a:rPr>
              <a:t>задания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85" name="Line 10"/>
          <p:cNvSpPr>
            <a:spLocks noChangeShapeType="1"/>
          </p:cNvSpPr>
          <p:nvPr/>
        </p:nvSpPr>
        <p:spPr bwMode="auto">
          <a:xfrm>
            <a:off x="1547813" y="2924175"/>
            <a:ext cx="762000" cy="1066800"/>
          </a:xfrm>
          <a:prstGeom prst="line">
            <a:avLst/>
          </a:prstGeom>
          <a:noFill/>
          <a:ln w="57150" cap="rnd">
            <a:solidFill>
              <a:srgbClr val="80808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2786" name="Line 3"/>
          <p:cNvSpPr>
            <a:spLocks noChangeShapeType="1"/>
          </p:cNvSpPr>
          <p:nvPr/>
        </p:nvSpPr>
        <p:spPr bwMode="auto">
          <a:xfrm>
            <a:off x="2268538" y="4797425"/>
            <a:ext cx="358775" cy="360363"/>
          </a:xfrm>
          <a:prstGeom prst="line">
            <a:avLst/>
          </a:prstGeom>
          <a:noFill/>
          <a:ln w="57150" cap="rnd">
            <a:solidFill>
              <a:srgbClr val="80808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2787" name="Line 5"/>
          <p:cNvSpPr>
            <a:spLocks noChangeShapeType="1"/>
          </p:cNvSpPr>
          <p:nvPr/>
        </p:nvSpPr>
        <p:spPr bwMode="auto">
          <a:xfrm flipV="1">
            <a:off x="6227763" y="2492375"/>
            <a:ext cx="715962" cy="438150"/>
          </a:xfrm>
          <a:prstGeom prst="line">
            <a:avLst/>
          </a:prstGeom>
          <a:noFill/>
          <a:ln w="57150" cap="rnd">
            <a:solidFill>
              <a:srgbClr val="80808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99367" name="Rectangle 7"/>
          <p:cNvSpPr>
            <a:spLocks noChangeArrowheads="1"/>
          </p:cNvSpPr>
          <p:nvPr/>
        </p:nvSpPr>
        <p:spPr bwMode="gray">
          <a:xfrm rot="3419336">
            <a:off x="6933407" y="1499393"/>
            <a:ext cx="1651000" cy="1909763"/>
          </a:xfrm>
          <a:prstGeom prst="rect">
            <a:avLst/>
          </a:prstGeom>
          <a:solidFill>
            <a:srgbClr val="800080"/>
          </a:solidFill>
          <a:ln w="38100">
            <a:solidFill>
              <a:srgbClr val="FFFFFF"/>
            </a:solidFill>
            <a:miter lim="800000"/>
            <a:headEnd/>
            <a:tailEnd/>
          </a:ln>
          <a:effectLst>
            <a:outerShdw dist="179605" dir="487806" algn="ctr" rotWithShape="0">
              <a:srgbClr val="000000">
                <a:alpha val="50000"/>
              </a:srgbClr>
            </a:outerShdw>
          </a:effectLst>
        </p:spPr>
        <p:txBody>
          <a:bodyPr rot="10800000" vert="eaVert" wrap="none" anchor="ctr"/>
          <a:lstStyle/>
          <a:p>
            <a:pPr eaLnBrk="0" hangingPunct="0">
              <a:defRPr/>
            </a:pPr>
            <a:endParaRPr lang="ru-RU" sz="6000">
              <a:cs typeface="+mn-cs"/>
            </a:endParaRPr>
          </a:p>
        </p:txBody>
      </p:sp>
      <p:sp>
        <p:nvSpPr>
          <p:cNvPr id="399368" name="Rectangle 8"/>
          <p:cNvSpPr>
            <a:spLocks noChangeArrowheads="1"/>
          </p:cNvSpPr>
          <p:nvPr/>
        </p:nvSpPr>
        <p:spPr bwMode="gray">
          <a:xfrm rot="3419336">
            <a:off x="858043" y="1526382"/>
            <a:ext cx="1541463" cy="1746250"/>
          </a:xfrm>
          <a:prstGeom prst="rect">
            <a:avLst/>
          </a:prstGeom>
          <a:solidFill>
            <a:srgbClr val="7300E5"/>
          </a:solidFill>
          <a:ln w="38100">
            <a:solidFill>
              <a:srgbClr val="FFFFFF"/>
            </a:solidFill>
            <a:miter lim="800000"/>
            <a:headEnd/>
            <a:tailEnd/>
          </a:ln>
          <a:effectLst>
            <a:outerShdw dist="179605" dir="487806" algn="ctr" rotWithShape="0">
              <a:srgbClr val="000000">
                <a:alpha val="50000"/>
              </a:srgbClr>
            </a:outerShdw>
          </a:effectLst>
        </p:spPr>
        <p:txBody>
          <a:bodyPr rot="10800000" vert="eaVert" wrap="none" anchor="ctr"/>
          <a:lstStyle/>
          <a:p>
            <a:pPr eaLnBrk="0" hangingPunct="0">
              <a:defRPr/>
            </a:pPr>
            <a:endParaRPr lang="ru-RU" sz="6000">
              <a:cs typeface="+mn-cs"/>
            </a:endParaRPr>
          </a:p>
        </p:txBody>
      </p:sp>
      <p:sp>
        <p:nvSpPr>
          <p:cNvPr id="32790" name="Text Box 9"/>
          <p:cNvSpPr txBox="1">
            <a:spLocks noChangeArrowheads="1"/>
          </p:cNvSpPr>
          <p:nvPr/>
        </p:nvSpPr>
        <p:spPr bwMode="gray">
          <a:xfrm>
            <a:off x="571500" y="1928813"/>
            <a:ext cx="1928813" cy="1069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1429" tIns="45715" rIns="91429" bIns="45715">
            <a:spAutoFit/>
          </a:bodyPr>
          <a:lstStyle/>
          <a:p>
            <a:pPr algn="ctr" eaLnBrk="0" hangingPunct="0"/>
            <a:r>
              <a:rPr lang="ru-RU" sz="1600" b="1" u="sng">
                <a:solidFill>
                  <a:srgbClr val="FFCC00"/>
                </a:solidFill>
                <a:latin typeface="Times New Roman" pitchFamily="18" charset="0"/>
              </a:rPr>
              <a:t>Личностно-</a:t>
            </a:r>
          </a:p>
          <a:p>
            <a:pPr algn="ctr" eaLnBrk="0" hangingPunct="0"/>
            <a:r>
              <a:rPr lang="ru-RU" sz="1600" b="1" u="sng">
                <a:solidFill>
                  <a:srgbClr val="FFCC00"/>
                </a:solidFill>
                <a:latin typeface="Times New Roman" pitchFamily="18" charset="0"/>
              </a:rPr>
              <a:t>ориентиро-</a:t>
            </a:r>
          </a:p>
          <a:p>
            <a:pPr algn="ctr" eaLnBrk="0" hangingPunct="0"/>
            <a:r>
              <a:rPr lang="ru-RU" sz="1600" b="1" u="sng">
                <a:solidFill>
                  <a:srgbClr val="FFCC00"/>
                </a:solidFill>
                <a:latin typeface="Times New Roman" pitchFamily="18" charset="0"/>
              </a:rPr>
              <a:t>ванное</a:t>
            </a:r>
          </a:p>
          <a:p>
            <a:pPr algn="ctr" eaLnBrk="0" hangingPunct="0"/>
            <a:r>
              <a:rPr lang="ru-RU" sz="1600" b="1" u="sng">
                <a:solidFill>
                  <a:srgbClr val="FFCC00"/>
                </a:solidFill>
                <a:latin typeface="Times New Roman" pitchFamily="18" charset="0"/>
              </a:rPr>
              <a:t>обучение</a:t>
            </a:r>
            <a:endParaRPr lang="en-US" sz="1600" b="1" u="sng">
              <a:solidFill>
                <a:srgbClr val="FFCC00"/>
              </a:solidFill>
              <a:latin typeface="Times New Roman" pitchFamily="18" charset="0"/>
            </a:endParaRPr>
          </a:p>
        </p:txBody>
      </p:sp>
      <p:sp>
        <p:nvSpPr>
          <p:cNvPr id="32791" name="Line 11"/>
          <p:cNvSpPr>
            <a:spLocks noChangeShapeType="1"/>
          </p:cNvSpPr>
          <p:nvPr/>
        </p:nvSpPr>
        <p:spPr bwMode="auto">
          <a:xfrm flipV="1">
            <a:off x="3708400" y="4149725"/>
            <a:ext cx="1066800" cy="609600"/>
          </a:xfrm>
          <a:prstGeom prst="line">
            <a:avLst/>
          </a:prstGeom>
          <a:noFill/>
          <a:ln w="57150" cap="rnd">
            <a:solidFill>
              <a:srgbClr val="80808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99372" name="Rectangle 12"/>
          <p:cNvSpPr>
            <a:spLocks noChangeArrowheads="1"/>
          </p:cNvSpPr>
          <p:nvPr/>
        </p:nvSpPr>
        <p:spPr bwMode="gray">
          <a:xfrm rot="3419336">
            <a:off x="3159125" y="4229100"/>
            <a:ext cx="1879600" cy="2120900"/>
          </a:xfrm>
          <a:prstGeom prst="rect">
            <a:avLst/>
          </a:prstGeom>
          <a:solidFill>
            <a:srgbClr val="760016"/>
          </a:solidFill>
          <a:ln w="38100">
            <a:solidFill>
              <a:srgbClr val="FFFFFF"/>
            </a:solidFill>
            <a:miter lim="800000"/>
            <a:headEnd/>
            <a:tailEnd/>
          </a:ln>
          <a:effectLst>
            <a:outerShdw dist="179605" dir="487806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eaLnBrk="0" hangingPunct="0">
              <a:defRPr/>
            </a:pPr>
            <a:endParaRPr lang="ru-RU" sz="6000">
              <a:cs typeface="+mn-cs"/>
            </a:endParaRPr>
          </a:p>
        </p:txBody>
      </p:sp>
      <p:sp>
        <p:nvSpPr>
          <p:cNvPr id="399373" name="Rectangle 13"/>
          <p:cNvSpPr>
            <a:spLocks noChangeArrowheads="1"/>
          </p:cNvSpPr>
          <p:nvPr/>
        </p:nvSpPr>
        <p:spPr bwMode="gray">
          <a:xfrm rot="3419336">
            <a:off x="4556919" y="2316956"/>
            <a:ext cx="1843088" cy="1825625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solidFill>
              <a:srgbClr val="FFFFFF"/>
            </a:solidFill>
            <a:miter lim="800000"/>
            <a:headEnd/>
            <a:tailEnd/>
          </a:ln>
          <a:effectLst>
            <a:outerShdw dist="179605" dir="487806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eaLnBrk="0" hangingPunct="0">
              <a:defRPr/>
            </a:pPr>
            <a:endParaRPr lang="ru-RU" sz="6000">
              <a:cs typeface="+mn-cs"/>
            </a:endParaRPr>
          </a:p>
        </p:txBody>
      </p:sp>
      <p:sp>
        <p:nvSpPr>
          <p:cNvPr id="399375" name="Rectangle 15"/>
          <p:cNvSpPr>
            <a:spLocks noChangeArrowheads="1"/>
          </p:cNvSpPr>
          <p:nvPr/>
        </p:nvSpPr>
        <p:spPr bwMode="gray">
          <a:xfrm rot="3419336">
            <a:off x="1366838" y="3343275"/>
            <a:ext cx="1430337" cy="1757363"/>
          </a:xfrm>
          <a:prstGeom prst="rect">
            <a:avLst/>
          </a:prstGeom>
          <a:gradFill rotWithShape="1">
            <a:gsLst>
              <a:gs pos="0">
                <a:srgbClr val="2CA01C"/>
              </a:gs>
              <a:gs pos="100000">
                <a:srgbClr val="2CA01C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solidFill>
              <a:srgbClr val="FFFFFF"/>
            </a:solidFill>
            <a:miter lim="800000"/>
            <a:headEnd/>
            <a:tailEnd/>
          </a:ln>
          <a:effectLst>
            <a:outerShdw dist="179605" dir="487806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eaLnBrk="0" hangingPunct="0">
              <a:defRPr/>
            </a:pPr>
            <a:endParaRPr lang="ru-RU" sz="6000">
              <a:cs typeface="+mn-cs"/>
            </a:endParaRPr>
          </a:p>
        </p:txBody>
      </p:sp>
      <p:sp>
        <p:nvSpPr>
          <p:cNvPr id="32795" name="Text Box 16"/>
          <p:cNvSpPr txBox="1">
            <a:spLocks noChangeArrowheads="1"/>
          </p:cNvSpPr>
          <p:nvPr/>
        </p:nvSpPr>
        <p:spPr bwMode="gray">
          <a:xfrm>
            <a:off x="1360488" y="3786188"/>
            <a:ext cx="1450975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1429" tIns="45715" rIns="91429" bIns="45715">
            <a:spAutoFit/>
          </a:bodyPr>
          <a:lstStyle/>
          <a:p>
            <a:pPr algn="ctr" eaLnBrk="0" hangingPunct="0"/>
            <a:r>
              <a:rPr lang="ru-RU" b="1" u="sng">
                <a:solidFill>
                  <a:srgbClr val="00FF00"/>
                </a:solidFill>
                <a:latin typeface="Times New Roman" pitchFamily="18" charset="0"/>
              </a:rPr>
              <a:t>Проблемное</a:t>
            </a:r>
          </a:p>
          <a:p>
            <a:pPr algn="ctr" eaLnBrk="0" hangingPunct="0"/>
            <a:r>
              <a:rPr lang="ru-RU" b="1" u="sng">
                <a:solidFill>
                  <a:srgbClr val="00FF00"/>
                </a:solidFill>
                <a:latin typeface="Times New Roman" pitchFamily="18" charset="0"/>
              </a:rPr>
              <a:t> обучение</a:t>
            </a:r>
            <a:endParaRPr lang="en-US" b="1">
              <a:solidFill>
                <a:srgbClr val="00FF00"/>
              </a:solidFill>
              <a:latin typeface="Times New Roman" pitchFamily="18" charset="0"/>
            </a:endParaRPr>
          </a:p>
        </p:txBody>
      </p:sp>
      <p:sp>
        <p:nvSpPr>
          <p:cNvPr id="32796" name="Text Box 17"/>
          <p:cNvSpPr txBox="1">
            <a:spLocks noChangeArrowheads="1"/>
          </p:cNvSpPr>
          <p:nvPr/>
        </p:nvSpPr>
        <p:spPr bwMode="gray">
          <a:xfrm>
            <a:off x="3071813" y="4857750"/>
            <a:ext cx="2027237" cy="1069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1429" tIns="45715" rIns="91429" bIns="45715">
            <a:spAutoFit/>
          </a:bodyPr>
          <a:lstStyle/>
          <a:p>
            <a:pPr algn="ctr" eaLnBrk="0" hangingPunct="0"/>
            <a:r>
              <a:rPr lang="ru-RU" sz="1600" b="1" u="sng">
                <a:solidFill>
                  <a:schemeClr val="bg1"/>
                </a:solidFill>
                <a:latin typeface="Times New Roman" pitchFamily="18" charset="0"/>
              </a:rPr>
              <a:t>Исследовательская </a:t>
            </a:r>
          </a:p>
          <a:p>
            <a:pPr algn="ctr" eaLnBrk="0" hangingPunct="0"/>
            <a:r>
              <a:rPr lang="ru-RU" sz="1600" b="1" u="sng">
                <a:solidFill>
                  <a:schemeClr val="bg1"/>
                </a:solidFill>
                <a:latin typeface="Times New Roman" pitchFamily="18" charset="0"/>
              </a:rPr>
              <a:t>и </a:t>
            </a:r>
          </a:p>
          <a:p>
            <a:pPr algn="ctr" eaLnBrk="0" hangingPunct="0"/>
            <a:r>
              <a:rPr lang="ru-RU" sz="1600" b="1" u="sng">
                <a:solidFill>
                  <a:schemeClr val="bg1"/>
                </a:solidFill>
                <a:latin typeface="Times New Roman" pitchFamily="18" charset="0"/>
              </a:rPr>
              <a:t>проектная</a:t>
            </a:r>
          </a:p>
          <a:p>
            <a:pPr algn="ctr" eaLnBrk="0" hangingPunct="0"/>
            <a:r>
              <a:rPr lang="ru-RU" sz="1600" b="1" u="sng">
                <a:solidFill>
                  <a:schemeClr val="bg1"/>
                </a:solidFill>
                <a:latin typeface="Times New Roman" pitchFamily="18" charset="0"/>
              </a:rPr>
              <a:t>деятельность</a:t>
            </a:r>
            <a:endParaRPr lang="en-US" sz="1600" b="1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2797" name="Text Box 18"/>
          <p:cNvSpPr txBox="1">
            <a:spLocks noChangeArrowheads="1"/>
          </p:cNvSpPr>
          <p:nvPr/>
        </p:nvSpPr>
        <p:spPr bwMode="gray">
          <a:xfrm>
            <a:off x="4786313" y="2714625"/>
            <a:ext cx="1516062" cy="10779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1429" tIns="45715" rIns="91429" bIns="45715">
            <a:spAutoFit/>
          </a:bodyPr>
          <a:lstStyle/>
          <a:p>
            <a:pPr algn="ctr" eaLnBrk="0" hangingPunct="0"/>
            <a:r>
              <a:rPr lang="ru-RU" sz="1600" b="1" u="sng">
                <a:solidFill>
                  <a:srgbClr val="ECECEC"/>
                </a:solidFill>
                <a:latin typeface="Times New Roman" pitchFamily="18" charset="0"/>
              </a:rPr>
              <a:t>Технология </a:t>
            </a:r>
          </a:p>
          <a:p>
            <a:pPr algn="ctr" eaLnBrk="0" hangingPunct="0"/>
            <a:r>
              <a:rPr lang="ru-RU" sz="1600" b="1" u="sng">
                <a:solidFill>
                  <a:srgbClr val="ECECEC"/>
                </a:solidFill>
                <a:latin typeface="Times New Roman" pitchFamily="18" charset="0"/>
              </a:rPr>
              <a:t>развития</a:t>
            </a:r>
          </a:p>
          <a:p>
            <a:pPr algn="ctr" eaLnBrk="0" hangingPunct="0"/>
            <a:r>
              <a:rPr lang="ru-RU" sz="1600" b="1" u="sng">
                <a:solidFill>
                  <a:srgbClr val="ECECEC"/>
                </a:solidFill>
                <a:latin typeface="Times New Roman" pitchFamily="18" charset="0"/>
              </a:rPr>
              <a:t> критического</a:t>
            </a:r>
          </a:p>
          <a:p>
            <a:pPr algn="ctr" eaLnBrk="0" hangingPunct="0"/>
            <a:r>
              <a:rPr lang="ru-RU" sz="1600" b="1" u="sng">
                <a:solidFill>
                  <a:srgbClr val="ECECEC"/>
                </a:solidFill>
                <a:latin typeface="Times New Roman" pitchFamily="18" charset="0"/>
              </a:rPr>
              <a:t> мышления</a:t>
            </a:r>
            <a:endParaRPr lang="en-US" sz="1600" b="1" u="sng">
              <a:solidFill>
                <a:srgbClr val="ECECEC"/>
              </a:solidFill>
              <a:latin typeface="Times New Roman" pitchFamily="18" charset="0"/>
            </a:endParaRPr>
          </a:p>
        </p:txBody>
      </p:sp>
      <p:sp>
        <p:nvSpPr>
          <p:cNvPr id="32798" name="Text Box 19"/>
          <p:cNvSpPr txBox="1">
            <a:spLocks noChangeArrowheads="1"/>
          </p:cNvSpPr>
          <p:nvPr/>
        </p:nvSpPr>
        <p:spPr bwMode="gray">
          <a:xfrm>
            <a:off x="6719888" y="2000250"/>
            <a:ext cx="2106612" cy="8255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1429" tIns="45715" rIns="91429" bIns="45715">
            <a:spAutoFit/>
          </a:bodyPr>
          <a:lstStyle/>
          <a:p>
            <a:pPr algn="ctr" eaLnBrk="0" hangingPunct="0"/>
            <a:r>
              <a:rPr lang="ru-RU" sz="1600" b="1" u="sng">
                <a:solidFill>
                  <a:schemeClr val="bg1"/>
                </a:solidFill>
                <a:latin typeface="Times New Roman" pitchFamily="18" charset="0"/>
              </a:rPr>
              <a:t>Информационно-</a:t>
            </a:r>
          </a:p>
          <a:p>
            <a:pPr algn="ctr" eaLnBrk="0" hangingPunct="0"/>
            <a:r>
              <a:rPr lang="ru-RU" sz="1600" b="1" u="sng">
                <a:solidFill>
                  <a:schemeClr val="bg1"/>
                </a:solidFill>
                <a:latin typeface="Times New Roman" pitchFamily="18" charset="0"/>
              </a:rPr>
              <a:t> коммуникационные</a:t>
            </a:r>
          </a:p>
          <a:p>
            <a:pPr algn="ctr" eaLnBrk="0" hangingPunct="0"/>
            <a:r>
              <a:rPr lang="ru-RU" sz="1600" b="1" u="sng">
                <a:solidFill>
                  <a:schemeClr val="bg1"/>
                </a:solidFill>
                <a:latin typeface="Times New Roman" pitchFamily="18" charset="0"/>
              </a:rPr>
              <a:t>технологии</a:t>
            </a:r>
            <a:r>
              <a:rPr lang="ru-RU" sz="1600" b="1" u="sng">
                <a:solidFill>
                  <a:schemeClr val="tx2"/>
                </a:solidFill>
                <a:latin typeface="Times New Roman" pitchFamily="18" charset="0"/>
              </a:rPr>
              <a:t> </a:t>
            </a:r>
            <a:endParaRPr lang="en-US" sz="1600" b="1" u="sng">
              <a:solidFill>
                <a:schemeClr val="tx2"/>
              </a:solidFill>
              <a:latin typeface="Times New Roman" pitchFamily="18" charset="0"/>
            </a:endParaRPr>
          </a:p>
        </p:txBody>
      </p:sp>
      <p:graphicFrame>
        <p:nvGraphicFramePr>
          <p:cNvPr id="32784" name="Object 21"/>
          <p:cNvGraphicFramePr>
            <a:graphicFrameLocks noGrp="1" noChangeAspect="1"/>
          </p:cNvGraphicFramePr>
          <p:nvPr>
            <p:ph idx="4294967295"/>
          </p:nvPr>
        </p:nvGraphicFramePr>
        <p:xfrm>
          <a:off x="2916238" y="1484313"/>
          <a:ext cx="1466850" cy="1544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96" name="CorelDRAW" r:id="rId4" imgW="5342760" imgH="5616000" progId="">
                  <p:embed/>
                </p:oleObj>
              </mc:Choice>
              <mc:Fallback>
                <p:oleObj name="CorelDRAW" r:id="rId4" imgW="5342760" imgH="5616000" progId="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6238" y="1484313"/>
                        <a:ext cx="1466850" cy="15446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2799" name="Picture 23" descr="str9">
            <a:hlinkClick r:id="rId6" tooltip="Методический кабинет"/>
          </p:cNvPr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10800000">
            <a:off x="3276600" y="3573463"/>
            <a:ext cx="5715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800" name="Picture 24" descr="str9">
            <a:hlinkClick r:id="rId6" tooltip="Методический кабинет"/>
          </p:cNvPr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6285912">
            <a:off x="5400675" y="4778375"/>
            <a:ext cx="5715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801" name="Picture 25" descr="str9">
            <a:hlinkClick r:id="rId6" tooltip="Методический кабинет"/>
          </p:cNvPr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-8744505">
            <a:off x="2124075" y="5157788"/>
            <a:ext cx="5715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802" name="Picture 26" descr="str9">
            <a:hlinkClick r:id="rId6" tooltip="Методический кабинет"/>
          </p:cNvPr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-6308427">
            <a:off x="660400" y="3236913"/>
            <a:ext cx="5715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803" name="Picture 23" descr="str9">
            <a:hlinkClick r:id="rId6" tooltip="Методический кабинет"/>
          </p:cNvPr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-4681898">
            <a:off x="7922419" y="3567907"/>
            <a:ext cx="1030287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Rectangle 13"/>
          <p:cNvSpPr>
            <a:spLocks noChangeArrowheads="1"/>
          </p:cNvSpPr>
          <p:nvPr/>
        </p:nvSpPr>
        <p:spPr bwMode="gray">
          <a:xfrm rot="3419336">
            <a:off x="6598444" y="4067969"/>
            <a:ext cx="1587500" cy="1751012"/>
          </a:xfrm>
          <a:prstGeom prst="rect">
            <a:avLst/>
          </a:prstGeom>
          <a:solidFill>
            <a:srgbClr val="3333CC"/>
          </a:solidFill>
          <a:ln w="38100">
            <a:solidFill>
              <a:srgbClr val="FFFFFF"/>
            </a:solidFill>
            <a:miter lim="800000"/>
            <a:headEnd/>
            <a:tailEnd/>
          </a:ln>
          <a:effectLst>
            <a:outerShdw dist="179605" dir="487806" algn="ctr" rotWithShape="0">
              <a:srgbClr val="000000">
                <a:alpha val="50000"/>
              </a:srgbClr>
            </a:outerShdw>
          </a:effectLst>
        </p:spPr>
        <p:txBody>
          <a:bodyPr rot="10800000" vert="eaVert" wrap="none" anchor="ctr"/>
          <a:lstStyle/>
          <a:p>
            <a:pPr eaLnBrk="0" hangingPunct="0">
              <a:defRPr/>
            </a:pPr>
            <a:endParaRPr lang="ru-RU" sz="6000">
              <a:cs typeface="+mn-cs"/>
            </a:endParaRPr>
          </a:p>
        </p:txBody>
      </p:sp>
      <p:sp>
        <p:nvSpPr>
          <p:cNvPr id="32805" name="Text Box 18"/>
          <p:cNvSpPr txBox="1">
            <a:spLocks noChangeArrowheads="1"/>
          </p:cNvSpPr>
          <p:nvPr/>
        </p:nvSpPr>
        <p:spPr bwMode="gray">
          <a:xfrm>
            <a:off x="6643688" y="4786313"/>
            <a:ext cx="1462087" cy="8302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1429" tIns="45715" rIns="91429" bIns="45715">
            <a:spAutoFit/>
          </a:bodyPr>
          <a:lstStyle/>
          <a:p>
            <a:pPr algn="ctr" eaLnBrk="0" hangingPunct="0"/>
            <a:r>
              <a:rPr lang="ru-RU" sz="1600" b="1" u="sng">
                <a:solidFill>
                  <a:srgbClr val="ECECEC"/>
                </a:solidFill>
                <a:latin typeface="Times New Roman" pitchFamily="18" charset="0"/>
              </a:rPr>
              <a:t>Здоровье-</a:t>
            </a:r>
          </a:p>
          <a:p>
            <a:pPr algn="ctr" eaLnBrk="0" hangingPunct="0"/>
            <a:r>
              <a:rPr lang="ru-RU" sz="1600" b="1" u="sng">
                <a:solidFill>
                  <a:srgbClr val="ECECEC"/>
                </a:solidFill>
                <a:latin typeface="Times New Roman" pitchFamily="18" charset="0"/>
              </a:rPr>
              <a:t>сберегающие </a:t>
            </a:r>
          </a:p>
          <a:p>
            <a:pPr algn="ctr" eaLnBrk="0" hangingPunct="0"/>
            <a:r>
              <a:rPr lang="ru-RU" sz="1600" b="1" u="sng">
                <a:solidFill>
                  <a:srgbClr val="ECECEC"/>
                </a:solidFill>
                <a:latin typeface="Times New Roman" pitchFamily="18" charset="0"/>
              </a:rPr>
              <a:t>технологии</a:t>
            </a:r>
            <a:endParaRPr lang="en-US" sz="1600" b="1" u="sng">
              <a:solidFill>
                <a:srgbClr val="ECECEC"/>
              </a:solidFill>
              <a:latin typeface="Times New Roman" pitchFamily="18" charset="0"/>
            </a:endParaRPr>
          </a:p>
        </p:txBody>
      </p:sp>
      <p:sp>
        <p:nvSpPr>
          <p:cNvPr id="32806" name="Rectangle 25"/>
          <p:cNvSpPr>
            <a:spLocks noChangeArrowheads="1"/>
          </p:cNvSpPr>
          <p:nvPr/>
        </p:nvSpPr>
        <p:spPr bwMode="auto">
          <a:xfrm>
            <a:off x="2627313" y="476250"/>
            <a:ext cx="5329237" cy="649288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 dirty="0" smtClean="0"/>
              <a:t>ДЕЯТЕЛЬНОСТЬ  </a:t>
            </a:r>
            <a:endParaRPr lang="ru-RU" b="1" dirty="0"/>
          </a:p>
          <a:p>
            <a:pPr algn="ctr"/>
            <a:r>
              <a:rPr lang="ru-RU" b="1" dirty="0" smtClean="0"/>
              <a:t>УЧИТЕЛЯ</a:t>
            </a:r>
            <a:endParaRPr lang="ru-RU" b="1" dirty="0"/>
          </a:p>
        </p:txBody>
      </p:sp>
    </p:spTree>
  </p:cSld>
  <p:clrMapOvr>
    <a:masterClrMapping/>
  </p:clrMapOvr>
  <p:transition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99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99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99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399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99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1000"/>
                                        <p:tgtEl>
                                          <p:spTgt spid="399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1000"/>
                                        <p:tgtEl>
                                          <p:spTgt spid="399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67" grpId="0" animBg="1"/>
      <p:bldP spid="399368" grpId="0" animBg="1"/>
      <p:bldP spid="399372" grpId="0" animBg="1"/>
      <p:bldP spid="399373" grpId="0" animBg="1"/>
      <p:bldP spid="399375" grpId="0" animBg="1"/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  <p:custDataLst>
              <p:tags r:id="rId2"/>
            </p:custDataLst>
          </p:nvPr>
        </p:nvSpPr>
        <p:spPr>
          <a:xfrm>
            <a:off x="1619250" y="692150"/>
            <a:ext cx="6548438" cy="1031875"/>
          </a:xfrm>
          <a:solidFill>
            <a:schemeClr val="accent3">
              <a:lumMod val="20000"/>
              <a:lumOff val="80000"/>
            </a:schemeClr>
          </a:solidFill>
        </p:spPr>
        <p:txBody>
          <a:bodyPr anchor="t">
            <a:noAutofit/>
          </a:bodyPr>
          <a:lstStyle/>
          <a:p>
            <a:r>
              <a:rPr lang="ru-RU" b="1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</a:t>
            </a:r>
            <a:r>
              <a:rPr lang="ru-RU" b="1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Сегодня</a:t>
            </a:r>
            <a:r>
              <a:rPr lang="ru-RU" b="1" smtClean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ШКОЛА – </a:t>
            </a:r>
            <a:br>
              <a:rPr lang="ru-RU" b="1" smtClean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</a:br>
            <a:r>
              <a:rPr lang="ru-RU" b="1" smtClean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главный социальный институт </a:t>
            </a:r>
            <a:br>
              <a:rPr lang="ru-RU" b="1" smtClean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</a:br>
            <a:r>
              <a:rPr lang="ru-RU" b="1" smtClean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для ребенка!</a:t>
            </a:r>
            <a:endParaRPr lang="ru-RU" b="1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3708400" y="4194175"/>
            <a:ext cx="3743325" cy="11906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ru-RU" b="1" i="1">
                <a:solidFill>
                  <a:srgbClr val="17375E"/>
                </a:solidFill>
                <a:latin typeface="Georgia" pitchFamily="18" charset="0"/>
                <a:cs typeface="Times New Roman" pitchFamily="18" charset="0"/>
              </a:rPr>
              <a:t>Ученик – это не сосуд,  который нужно наполнить, </a:t>
            </a:r>
          </a:p>
          <a:p>
            <a:pPr eaLnBrk="0" hangingPunct="0"/>
            <a:r>
              <a:rPr lang="ru-RU" b="1" i="1">
                <a:solidFill>
                  <a:srgbClr val="17375E"/>
                </a:solidFill>
                <a:latin typeface="Georgia" pitchFamily="18" charset="0"/>
                <a:cs typeface="Times New Roman" pitchFamily="18" charset="0"/>
              </a:rPr>
              <a:t>а факел,  который нужно зажечь</a:t>
            </a:r>
          </a:p>
          <a:p>
            <a:pPr eaLnBrk="0" hangingPunct="0"/>
            <a:r>
              <a:rPr lang="ru-RU" b="1" i="1">
                <a:solidFill>
                  <a:srgbClr val="17375E"/>
                </a:solidFill>
                <a:latin typeface="Georgia" pitchFamily="18" charset="0"/>
                <a:cs typeface="Times New Roman" pitchFamily="18" charset="0"/>
              </a:rPr>
              <a:t>    Б. Паскаль</a:t>
            </a:r>
            <a:endParaRPr lang="ru-RU" b="1" i="1">
              <a:solidFill>
                <a:srgbClr val="17375E"/>
              </a:solidFill>
              <a:latin typeface="Georgia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newsflash/>
    <p:sndAc>
      <p:stSnd>
        <p:snd r:embed="rId5" name="chimes.wav"/>
      </p:stSnd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2"/>
          <p:cNvSpPr txBox="1">
            <a:spLocks noChangeArrowheads="1"/>
          </p:cNvSpPr>
          <p:nvPr/>
        </p:nvSpPr>
        <p:spPr bwMode="auto">
          <a:xfrm>
            <a:off x="5508625" y="1196975"/>
            <a:ext cx="34925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>
                <a:solidFill>
                  <a:srgbClr val="FF0000"/>
                </a:solidFill>
              </a:rPr>
              <a:t>КТО будет учить?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76200"/>
            <a:ext cx="7696200" cy="914400"/>
          </a:xfrm>
          <a:solidFill>
            <a:schemeClr val="bg1"/>
          </a:solidFill>
        </p:spPr>
        <p:txBody>
          <a:bodyPr/>
          <a:lstStyle/>
          <a:p>
            <a:r>
              <a:rPr lang="ru-RU" sz="3700" b="1" smtClean="0">
                <a:solidFill>
                  <a:srgbClr val="FF0000"/>
                </a:solidFill>
              </a:rPr>
              <a:t>Образовательная система                        </a:t>
            </a:r>
            <a:br>
              <a:rPr lang="ru-RU" sz="3700" b="1" smtClean="0">
                <a:solidFill>
                  <a:srgbClr val="FF0000"/>
                </a:solidFill>
              </a:rPr>
            </a:br>
            <a:r>
              <a:rPr lang="ru-RU" sz="3700" b="1" smtClean="0">
                <a:solidFill>
                  <a:srgbClr val="0000FF"/>
                </a:solidFill>
              </a:rPr>
              <a:t>«7  модулей программы»</a:t>
            </a:r>
          </a:p>
        </p:txBody>
      </p:sp>
      <p:sp>
        <p:nvSpPr>
          <p:cNvPr id="73732" name="Text Box 4"/>
          <p:cNvSpPr txBox="1">
            <a:spLocks noChangeArrowheads="1"/>
          </p:cNvSpPr>
          <p:nvPr/>
        </p:nvSpPr>
        <p:spPr bwMode="auto">
          <a:xfrm>
            <a:off x="482600" y="1143000"/>
            <a:ext cx="3657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>
                <a:solidFill>
                  <a:srgbClr val="FF0000"/>
                </a:solidFill>
              </a:rPr>
              <a:t>ЗАЧЕМ учить? (цель)</a:t>
            </a:r>
          </a:p>
        </p:txBody>
      </p:sp>
      <p:sp>
        <p:nvSpPr>
          <p:cNvPr id="73733" name="Text Box 5"/>
          <p:cNvSpPr txBox="1">
            <a:spLocks noChangeArrowheads="1"/>
          </p:cNvSpPr>
          <p:nvPr/>
        </p:nvSpPr>
        <p:spPr bwMode="auto">
          <a:xfrm>
            <a:off x="4724400" y="3716338"/>
            <a:ext cx="441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>
                <a:solidFill>
                  <a:srgbClr val="FF0000"/>
                </a:solidFill>
              </a:rPr>
              <a:t>ЧТО изучать? (содержание)</a:t>
            </a:r>
          </a:p>
        </p:txBody>
      </p:sp>
      <p:sp>
        <p:nvSpPr>
          <p:cNvPr id="73734" name="Text Box 6"/>
          <p:cNvSpPr txBox="1">
            <a:spLocks noChangeArrowheads="1"/>
          </p:cNvSpPr>
          <p:nvPr/>
        </p:nvSpPr>
        <p:spPr bwMode="auto">
          <a:xfrm>
            <a:off x="0" y="2997200"/>
            <a:ext cx="518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>
                <a:solidFill>
                  <a:srgbClr val="FF0000"/>
                </a:solidFill>
              </a:rPr>
              <a:t>КАК учить? (технологии)</a:t>
            </a:r>
          </a:p>
        </p:txBody>
      </p:sp>
      <p:sp>
        <p:nvSpPr>
          <p:cNvPr id="118791" name="Text Box 7"/>
          <p:cNvSpPr txBox="1">
            <a:spLocks noChangeArrowheads="1"/>
          </p:cNvSpPr>
          <p:nvPr/>
        </p:nvSpPr>
        <p:spPr bwMode="auto">
          <a:xfrm>
            <a:off x="468313" y="3429000"/>
            <a:ext cx="4059237" cy="1778000"/>
          </a:xfrm>
          <a:prstGeom prst="rect">
            <a:avLst/>
          </a:prstGeom>
          <a:solidFill>
            <a:schemeClr val="bg2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>
                <a:solidFill>
                  <a:srgbClr val="0000FF"/>
                </a:solidFill>
              </a:rPr>
              <a:t>Проблемный диалог     </a:t>
            </a:r>
            <a:r>
              <a:rPr lang="ru-RU" sz="1400">
                <a:solidFill>
                  <a:srgbClr val="0000FF"/>
                </a:solidFill>
              </a:rPr>
              <a:t>(самим открывать знания)     </a:t>
            </a:r>
            <a:r>
              <a:rPr lang="ru-RU" sz="2000" b="1">
                <a:solidFill>
                  <a:srgbClr val="0000FF"/>
                </a:solidFill>
              </a:rPr>
              <a:t>РКМ </a:t>
            </a:r>
            <a:r>
              <a:rPr lang="ru-RU" sz="1300">
                <a:solidFill>
                  <a:srgbClr val="0000FF"/>
                </a:solidFill>
              </a:rPr>
              <a:t>(самостоятельно понимать смысл текстов)   </a:t>
            </a:r>
            <a:r>
              <a:rPr lang="ru-RU" sz="2000" b="1">
                <a:solidFill>
                  <a:srgbClr val="0000FF"/>
                </a:solidFill>
              </a:rPr>
              <a:t>Оценивание успехов </a:t>
            </a:r>
            <a:r>
              <a:rPr lang="ru-RU" sz="1400">
                <a:solidFill>
                  <a:srgbClr val="0000FF"/>
                </a:solidFill>
              </a:rPr>
              <a:t>(адекватная самооценка)  </a:t>
            </a:r>
          </a:p>
          <a:p>
            <a:pPr algn="ctr">
              <a:spcBef>
                <a:spcPct val="50000"/>
              </a:spcBef>
            </a:pPr>
            <a:r>
              <a:rPr lang="ru-RU" sz="2000" b="1">
                <a:solidFill>
                  <a:srgbClr val="0000FF"/>
                </a:solidFill>
              </a:rPr>
              <a:t>ИКТ </a:t>
            </a:r>
            <a:r>
              <a:rPr lang="ru-RU" sz="1400">
                <a:solidFill>
                  <a:srgbClr val="0000FF"/>
                </a:solidFill>
              </a:rPr>
              <a:t>(современные  технологии)</a:t>
            </a:r>
            <a:endParaRPr lang="ru-RU" sz="2000">
              <a:solidFill>
                <a:srgbClr val="0000FF"/>
              </a:solidFill>
            </a:endParaRPr>
          </a:p>
        </p:txBody>
      </p:sp>
      <p:sp>
        <p:nvSpPr>
          <p:cNvPr id="73736" name="Line 8"/>
          <p:cNvSpPr>
            <a:spLocks noChangeShapeType="1"/>
          </p:cNvSpPr>
          <p:nvPr/>
        </p:nvSpPr>
        <p:spPr bwMode="auto">
          <a:xfrm flipH="1">
            <a:off x="468313" y="765175"/>
            <a:ext cx="0" cy="522288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18793" name="Line 9"/>
          <p:cNvSpPr>
            <a:spLocks noChangeShapeType="1"/>
          </p:cNvSpPr>
          <p:nvPr/>
        </p:nvSpPr>
        <p:spPr bwMode="auto">
          <a:xfrm>
            <a:off x="4716463" y="1412875"/>
            <a:ext cx="8636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18794" name="Line 10"/>
          <p:cNvSpPr>
            <a:spLocks noChangeShapeType="1"/>
          </p:cNvSpPr>
          <p:nvPr/>
        </p:nvSpPr>
        <p:spPr bwMode="auto">
          <a:xfrm flipH="1">
            <a:off x="2484438" y="2420938"/>
            <a:ext cx="0" cy="719137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pic>
        <p:nvPicPr>
          <p:cNvPr id="118795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27763" y="1700213"/>
            <a:ext cx="2198687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797" name="Text Box 13"/>
          <p:cNvSpPr txBox="1">
            <a:spLocks noChangeArrowheads="1"/>
          </p:cNvSpPr>
          <p:nvPr/>
        </p:nvSpPr>
        <p:spPr bwMode="auto">
          <a:xfrm>
            <a:off x="468313" y="1628775"/>
            <a:ext cx="3798887" cy="1260475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>
                <a:solidFill>
                  <a:srgbClr val="0000FF"/>
                </a:solidFill>
              </a:rPr>
              <a:t>Научная концепция:                           развитие личности через культуру в деятельности</a:t>
            </a:r>
            <a:r>
              <a:rPr lang="ru-RU">
                <a:solidFill>
                  <a:srgbClr val="0000FF"/>
                </a:solidFill>
              </a:rPr>
              <a:t> </a:t>
            </a:r>
            <a:r>
              <a:rPr lang="ru-RU" sz="1600" b="1">
                <a:solidFill>
                  <a:srgbClr val="0000FF"/>
                </a:solidFill>
              </a:rPr>
              <a:t>И  САМОПОЗНАНИЯ</a:t>
            </a:r>
          </a:p>
        </p:txBody>
      </p:sp>
      <p:sp>
        <p:nvSpPr>
          <p:cNvPr id="118806" name="Text Box 22"/>
          <p:cNvSpPr txBox="1">
            <a:spLocks noChangeArrowheads="1"/>
          </p:cNvSpPr>
          <p:nvPr/>
        </p:nvSpPr>
        <p:spPr bwMode="auto">
          <a:xfrm>
            <a:off x="6396038" y="4149726"/>
            <a:ext cx="2281236" cy="2708434"/>
          </a:xfrm>
          <a:prstGeom prst="rect">
            <a:avLst/>
          </a:prstGeom>
          <a:solidFill>
            <a:schemeClr val="bg2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dirty="0" err="1">
                <a:solidFill>
                  <a:srgbClr val="0000FF"/>
                </a:solidFill>
              </a:rPr>
              <a:t>Рефлекия</a:t>
            </a:r>
            <a:r>
              <a:rPr lang="ru-RU" sz="2000" b="1" dirty="0">
                <a:solidFill>
                  <a:srgbClr val="0000FF"/>
                </a:solidFill>
              </a:rPr>
              <a:t> деятельности</a:t>
            </a:r>
          </a:p>
          <a:p>
            <a:pPr algn="ctr">
              <a:spcBef>
                <a:spcPct val="50000"/>
              </a:spcBef>
            </a:pPr>
            <a:r>
              <a:rPr lang="ru-RU" sz="2000" b="1" dirty="0">
                <a:solidFill>
                  <a:srgbClr val="0000FF"/>
                </a:solidFill>
              </a:rPr>
              <a:t>Работа  с  одаренными  детьми</a:t>
            </a:r>
          </a:p>
          <a:p>
            <a:pPr algn="ctr">
              <a:spcBef>
                <a:spcPct val="50000"/>
              </a:spcBef>
            </a:pPr>
            <a:r>
              <a:rPr lang="ru-RU" sz="2400" b="1" dirty="0">
                <a:solidFill>
                  <a:schemeClr val="tx2"/>
                </a:solidFill>
              </a:rPr>
              <a:t>Работа  в  </a:t>
            </a:r>
            <a:r>
              <a:rPr lang="ru-RU" sz="2400" b="1" dirty="0" smtClean="0">
                <a:solidFill>
                  <a:schemeClr val="tx2"/>
                </a:solidFill>
              </a:rPr>
              <a:t>группах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118807" name="Line 23"/>
          <p:cNvSpPr>
            <a:spLocks noChangeShapeType="1"/>
          </p:cNvSpPr>
          <p:nvPr/>
        </p:nvSpPr>
        <p:spPr bwMode="auto">
          <a:xfrm>
            <a:off x="4716463" y="4941888"/>
            <a:ext cx="503237" cy="71437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18808" name="Line 24"/>
          <p:cNvSpPr>
            <a:spLocks noChangeShapeType="1"/>
          </p:cNvSpPr>
          <p:nvPr/>
        </p:nvSpPr>
        <p:spPr bwMode="auto">
          <a:xfrm flipV="1">
            <a:off x="6156325" y="3213100"/>
            <a:ext cx="0" cy="503238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18848" name="Rectangle 64"/>
          <p:cNvSpPr>
            <a:spLocks noChangeArrowheads="1"/>
          </p:cNvSpPr>
          <p:nvPr/>
        </p:nvSpPr>
        <p:spPr bwMode="auto">
          <a:xfrm>
            <a:off x="5508625" y="4508500"/>
            <a:ext cx="5984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en-US" sz="3200">
                <a:cs typeface="Times New Roman" pitchFamily="18" charset="0"/>
              </a:rPr>
              <a:t>☺</a:t>
            </a:r>
            <a:endParaRPr lang="ru-RU" sz="3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87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87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8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87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8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8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87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87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87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88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88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88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88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88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88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88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88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88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88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88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88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87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87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8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187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87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87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791" grpId="0" animBg="1"/>
      <p:bldP spid="118793" grpId="0" animBg="1"/>
      <p:bldP spid="118794" grpId="0" animBg="1"/>
      <p:bldP spid="118797" grpId="0" animBg="1"/>
      <p:bldP spid="118806" grpId="0" animBg="1"/>
      <p:bldP spid="118807" grpId="0" animBg="1"/>
      <p:bldP spid="118808" grpId="0" animBg="1"/>
      <p:bldP spid="11884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0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06500" y="315913"/>
            <a:ext cx="6965950" cy="881062"/>
          </a:xfrm>
        </p:spPr>
        <p:txBody>
          <a:bodyPr lIns="92075" tIns="46038" rIns="92075" bIns="46038"/>
          <a:lstStyle/>
          <a:p>
            <a:r>
              <a:rPr lang="ru-RU" sz="2400" b="1" i="1" smtClean="0"/>
              <a:t>Особенности  содержания  методов  работы и  методика</a:t>
            </a:r>
          </a:p>
        </p:txBody>
      </p:sp>
      <p:sp>
        <p:nvSpPr>
          <p:cNvPr id="85606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23850" y="1268413"/>
            <a:ext cx="8362950" cy="5256212"/>
          </a:xfrm>
        </p:spPr>
        <p:txBody>
          <a:bodyPr lIns="92075" tIns="46038" rIns="92075" bIns="46038"/>
          <a:lstStyle/>
          <a:p>
            <a:pPr>
              <a:lnSpc>
                <a:spcPct val="80000"/>
              </a:lnSpc>
            </a:pPr>
            <a:r>
              <a:rPr lang="ru-RU" sz="1800" b="1" i="1" smtClean="0"/>
              <a:t>Урок – это  процесс, идущий  во  времени  и  пространстве</a:t>
            </a:r>
          </a:p>
          <a:p>
            <a:pPr>
              <a:lnSpc>
                <a:spcPct val="80000"/>
              </a:lnSpc>
            </a:pPr>
            <a:endParaRPr lang="ru-RU" sz="1800" b="1" i="1" smtClean="0"/>
          </a:p>
          <a:p>
            <a:pPr>
              <a:lnSpc>
                <a:spcPct val="80000"/>
              </a:lnSpc>
            </a:pPr>
            <a:endParaRPr lang="ru-RU" sz="1400" b="1" i="1" smtClean="0"/>
          </a:p>
          <a:p>
            <a:pPr>
              <a:lnSpc>
                <a:spcPct val="80000"/>
              </a:lnSpc>
            </a:pPr>
            <a:endParaRPr lang="ru-RU" sz="1400" b="1" i="1" smtClean="0"/>
          </a:p>
          <a:p>
            <a:pPr>
              <a:lnSpc>
                <a:spcPct val="80000"/>
              </a:lnSpc>
            </a:pPr>
            <a:endParaRPr lang="ru-RU" sz="1400" b="1" i="1" smtClean="0"/>
          </a:p>
          <a:p>
            <a:pPr>
              <a:lnSpc>
                <a:spcPct val="80000"/>
              </a:lnSpc>
            </a:pPr>
            <a:endParaRPr lang="ru-RU" sz="1400" b="1" i="1" smtClean="0"/>
          </a:p>
          <a:p>
            <a:pPr>
              <a:lnSpc>
                <a:spcPct val="80000"/>
              </a:lnSpc>
            </a:pPr>
            <a:endParaRPr lang="ru-RU" sz="1400" b="1" i="1" smtClean="0"/>
          </a:p>
          <a:p>
            <a:pPr>
              <a:lnSpc>
                <a:spcPct val="80000"/>
              </a:lnSpc>
            </a:pPr>
            <a:endParaRPr lang="ru-RU" sz="1400" b="1" i="1" smtClean="0"/>
          </a:p>
          <a:p>
            <a:pPr>
              <a:lnSpc>
                <a:spcPct val="80000"/>
              </a:lnSpc>
            </a:pPr>
            <a:endParaRPr lang="ru-RU" sz="1400" b="1" i="1" smtClean="0"/>
          </a:p>
          <a:p>
            <a:pPr>
              <a:lnSpc>
                <a:spcPct val="80000"/>
              </a:lnSpc>
            </a:pPr>
            <a:endParaRPr lang="ru-RU" sz="1400" b="1" i="1" smtClean="0"/>
          </a:p>
          <a:p>
            <a:pPr>
              <a:lnSpc>
                <a:spcPct val="80000"/>
              </a:lnSpc>
            </a:pPr>
            <a:endParaRPr lang="ru-RU" sz="1400" b="1" i="1" smtClean="0"/>
          </a:p>
          <a:p>
            <a:pPr>
              <a:lnSpc>
                <a:spcPct val="80000"/>
              </a:lnSpc>
            </a:pPr>
            <a:endParaRPr lang="ru-RU" sz="1400" b="1" i="1" smtClean="0"/>
          </a:p>
          <a:p>
            <a:pPr>
              <a:lnSpc>
                <a:spcPct val="80000"/>
              </a:lnSpc>
            </a:pPr>
            <a:endParaRPr lang="ru-RU" sz="1400" b="1" i="1" smtClean="0"/>
          </a:p>
          <a:p>
            <a:pPr>
              <a:lnSpc>
                <a:spcPct val="80000"/>
              </a:lnSpc>
            </a:pPr>
            <a:endParaRPr lang="ru-RU" sz="1400" b="1" i="1" smtClean="0"/>
          </a:p>
          <a:p>
            <a:pPr>
              <a:lnSpc>
                <a:spcPct val="80000"/>
              </a:lnSpc>
            </a:pPr>
            <a:endParaRPr lang="ru-RU" sz="1400" b="1" i="1" smtClean="0"/>
          </a:p>
          <a:p>
            <a:pPr>
              <a:lnSpc>
                <a:spcPct val="80000"/>
              </a:lnSpc>
            </a:pPr>
            <a:endParaRPr lang="ru-RU" sz="1400" b="1" i="1" smtClean="0"/>
          </a:p>
          <a:p>
            <a:pPr>
              <a:lnSpc>
                <a:spcPct val="80000"/>
              </a:lnSpc>
            </a:pPr>
            <a:endParaRPr lang="ru-RU" sz="1400" b="1" i="1" smtClean="0"/>
          </a:p>
          <a:p>
            <a:pPr>
              <a:lnSpc>
                <a:spcPct val="80000"/>
              </a:lnSpc>
            </a:pPr>
            <a:endParaRPr lang="ru-RU" sz="1400" b="1" i="1" smtClean="0"/>
          </a:p>
          <a:p>
            <a:pPr>
              <a:lnSpc>
                <a:spcPct val="80000"/>
              </a:lnSpc>
            </a:pPr>
            <a:endParaRPr lang="ru-RU" sz="1600" b="1" i="1" smtClean="0"/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1600" b="1" i="1" smtClean="0"/>
              <a:t>                 * </a:t>
            </a:r>
            <a:r>
              <a:rPr lang="ru-RU" sz="1600" b="1" smtClean="0"/>
              <a:t>установление контакта          воспроизведение           восприятие  нового  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1600" b="1" smtClean="0"/>
              <a:t>                            осознание          осмысление         самоконтроль           рефлексия</a:t>
            </a:r>
            <a:r>
              <a:rPr lang="ru-RU" sz="1200" b="1" smtClean="0"/>
              <a:t>       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2000" smtClean="0"/>
              <a:t>                    </a:t>
            </a:r>
          </a:p>
          <a:p>
            <a:pPr>
              <a:lnSpc>
                <a:spcPct val="80000"/>
              </a:lnSpc>
            </a:pPr>
            <a:endParaRPr lang="ru-RU" sz="2000" smtClean="0"/>
          </a:p>
          <a:p>
            <a:pPr>
              <a:lnSpc>
                <a:spcPct val="80000"/>
              </a:lnSpc>
            </a:pPr>
            <a:endParaRPr lang="ru-RU" sz="2000" smtClean="0"/>
          </a:p>
          <a:p>
            <a:pPr>
              <a:lnSpc>
                <a:spcPct val="80000"/>
              </a:lnSpc>
            </a:pPr>
            <a:endParaRPr lang="ru-RU" sz="2000" smtClean="0"/>
          </a:p>
        </p:txBody>
      </p:sp>
      <p:sp>
        <p:nvSpPr>
          <p:cNvPr id="856068" name="PubChord"/>
          <p:cNvSpPr>
            <a:spLocks noEditPoints="1" noChangeArrowheads="1"/>
          </p:cNvSpPr>
          <p:nvPr/>
        </p:nvSpPr>
        <p:spPr bwMode="auto">
          <a:xfrm rot="8557930">
            <a:off x="1116013" y="2349500"/>
            <a:ext cx="2433637" cy="2236788"/>
          </a:xfrm>
          <a:custGeom>
            <a:avLst/>
            <a:gdLst>
              <a:gd name="G0" fmla="+- 0 0 0"/>
              <a:gd name="G1" fmla="sin 10800 14745600"/>
              <a:gd name="G2" fmla="cos 10800 14745600"/>
              <a:gd name="G3" fmla="sin 10800 2042379"/>
              <a:gd name="G4" fmla="cos 10800 2042379"/>
              <a:gd name="G5" fmla="+- G1 10800 0"/>
              <a:gd name="G6" fmla="+- G2 10800 0"/>
              <a:gd name="G7" fmla="+- G3 10800 0"/>
              <a:gd name="G8" fmla="+- G4 10800 0"/>
              <a:gd name="G9" fmla="+- 10800 0 0"/>
              <a:gd name="G10" fmla="+/ G5 G7 2"/>
              <a:gd name="G11" fmla="+/ G6 G8 2"/>
              <a:gd name="T0" fmla="*/ 3163 w 21600"/>
              <a:gd name="T1" fmla="*/ 3163 h 21600"/>
              <a:gd name="T2" fmla="*/ 11602 w 21600"/>
              <a:gd name="T3" fmla="*/ 9775 h 21600"/>
              <a:gd name="T4" fmla="*/ 20041 w 21600"/>
              <a:gd name="T5" fmla="*/ 16388 h 21600"/>
              <a:gd name="T6" fmla="*/ 3163 w 21600"/>
              <a:gd name="T7" fmla="*/ 3163 h 21600"/>
              <a:gd name="T8" fmla="*/ 18437 w 21600"/>
              <a:gd name="T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T6" t="T7" r="T8" b="T9"/>
            <a:pathLst>
              <a:path w="21600" h="21600">
                <a:moveTo>
                  <a:pt x="3163" y="3163"/>
                </a:moveTo>
                <a:cubicBezTo>
                  <a:pt x="1137" y="5188"/>
                  <a:pt x="0" y="7935"/>
                  <a:pt x="0" y="10799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4580" y="21600"/>
                  <a:pt x="18085" y="19623"/>
                  <a:pt x="20041" y="16388"/>
                </a:cubicBezTo>
                <a:close/>
              </a:path>
            </a:pathLst>
          </a:custGeom>
          <a:solidFill>
            <a:srgbClr val="CCCC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endParaRPr lang="ru-RU">
              <a:latin typeface="Times New Roman" pitchFamily="18" charset="0"/>
              <a:cs typeface="+mn-cs"/>
            </a:endParaRPr>
          </a:p>
        </p:txBody>
      </p:sp>
      <p:sp>
        <p:nvSpPr>
          <p:cNvPr id="856071" name="PubChord"/>
          <p:cNvSpPr>
            <a:spLocks noEditPoints="1" noChangeArrowheads="1"/>
          </p:cNvSpPr>
          <p:nvPr/>
        </p:nvSpPr>
        <p:spPr bwMode="auto">
          <a:xfrm rot="8471161">
            <a:off x="5557838" y="2154238"/>
            <a:ext cx="2097087" cy="2762250"/>
          </a:xfrm>
          <a:custGeom>
            <a:avLst/>
            <a:gdLst>
              <a:gd name="G0" fmla="+- 0 0 0"/>
              <a:gd name="G1" fmla="sin 10800 -9768486"/>
              <a:gd name="G2" fmla="cos 10800 -9768486"/>
              <a:gd name="G3" fmla="sin 10800 2042379"/>
              <a:gd name="G4" fmla="cos 10800 2042379"/>
              <a:gd name="G5" fmla="+- G1 10800 0"/>
              <a:gd name="G6" fmla="+- G2 10800 0"/>
              <a:gd name="G7" fmla="+- G3 10800 0"/>
              <a:gd name="G8" fmla="+- G4 10800 0"/>
              <a:gd name="G9" fmla="+- 10800 0 0"/>
              <a:gd name="G10" fmla="+/ G5 G7 2"/>
              <a:gd name="G11" fmla="+/ G6 G8 2"/>
              <a:gd name="T0" fmla="*/ 1537 w 21600"/>
              <a:gd name="T1" fmla="*/ 5246 h 21600"/>
              <a:gd name="T2" fmla="*/ 10789 w 21600"/>
              <a:gd name="T3" fmla="*/ 10817 h 21600"/>
              <a:gd name="T4" fmla="*/ 20041 w 21600"/>
              <a:gd name="T5" fmla="*/ 16388 h 21600"/>
              <a:gd name="T6" fmla="*/ 3163 w 21600"/>
              <a:gd name="T7" fmla="*/ 3163 h 21600"/>
              <a:gd name="T8" fmla="*/ 18437 w 21600"/>
              <a:gd name="T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T6" t="T7" r="T8" b="T9"/>
            <a:pathLst>
              <a:path w="21600" h="21600">
                <a:moveTo>
                  <a:pt x="1537" y="5246"/>
                </a:moveTo>
                <a:cubicBezTo>
                  <a:pt x="531" y="6924"/>
                  <a:pt x="0" y="8843"/>
                  <a:pt x="0" y="10799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4580" y="21600"/>
                  <a:pt x="18085" y="19623"/>
                  <a:pt x="20041" y="16388"/>
                </a:cubicBezTo>
                <a:close/>
              </a:path>
            </a:pathLst>
          </a:custGeom>
          <a:solidFill>
            <a:srgbClr val="CCCC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endParaRPr lang="ru-RU">
              <a:latin typeface="Times New Roman" pitchFamily="18" charset="0"/>
              <a:cs typeface="+mn-cs"/>
            </a:endParaRPr>
          </a:p>
        </p:txBody>
      </p:sp>
      <p:sp>
        <p:nvSpPr>
          <p:cNvPr id="856072" name="PubChord"/>
          <p:cNvSpPr>
            <a:spLocks noEditPoints="1" noChangeArrowheads="1"/>
          </p:cNvSpPr>
          <p:nvPr/>
        </p:nvSpPr>
        <p:spPr bwMode="auto">
          <a:xfrm rot="8471161">
            <a:off x="5724525" y="3933825"/>
            <a:ext cx="2097088" cy="2762250"/>
          </a:xfrm>
          <a:custGeom>
            <a:avLst/>
            <a:gdLst>
              <a:gd name="G0" fmla="+- 0 0 0"/>
              <a:gd name="G1" fmla="sin 10800 -9768486"/>
              <a:gd name="G2" fmla="cos 10800 -9768486"/>
              <a:gd name="G3" fmla="sin 10800 2042379"/>
              <a:gd name="G4" fmla="cos 10800 2042379"/>
              <a:gd name="G5" fmla="+- G1 10800 0"/>
              <a:gd name="G6" fmla="+- G2 10800 0"/>
              <a:gd name="G7" fmla="+- G3 10800 0"/>
              <a:gd name="G8" fmla="+- G4 10800 0"/>
              <a:gd name="G9" fmla="+- 10800 0 0"/>
              <a:gd name="G10" fmla="+/ G5 G7 2"/>
              <a:gd name="G11" fmla="+/ G6 G8 2"/>
              <a:gd name="T0" fmla="*/ 1537 w 21600"/>
              <a:gd name="T1" fmla="*/ 5246 h 21600"/>
              <a:gd name="T2" fmla="*/ 10789 w 21600"/>
              <a:gd name="T3" fmla="*/ 10817 h 21600"/>
              <a:gd name="T4" fmla="*/ 20041 w 21600"/>
              <a:gd name="T5" fmla="*/ 16388 h 21600"/>
              <a:gd name="T6" fmla="*/ 3163 w 21600"/>
              <a:gd name="T7" fmla="*/ 3163 h 21600"/>
              <a:gd name="T8" fmla="*/ 18437 w 21600"/>
              <a:gd name="T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T6" t="T7" r="T8" b="T9"/>
            <a:pathLst>
              <a:path w="21600" h="21600">
                <a:moveTo>
                  <a:pt x="1537" y="5246"/>
                </a:moveTo>
                <a:cubicBezTo>
                  <a:pt x="531" y="6924"/>
                  <a:pt x="0" y="8843"/>
                  <a:pt x="0" y="10799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4580" y="21600"/>
                  <a:pt x="18085" y="19623"/>
                  <a:pt x="20041" y="16388"/>
                </a:cubicBezTo>
                <a:close/>
              </a:path>
            </a:pathLst>
          </a:custGeom>
          <a:solidFill>
            <a:srgbClr val="CCCC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endParaRPr lang="ru-RU">
              <a:latin typeface="Times New Roman" pitchFamily="18" charset="0"/>
              <a:cs typeface="+mn-cs"/>
            </a:endParaRPr>
          </a:p>
        </p:txBody>
      </p:sp>
      <p:sp>
        <p:nvSpPr>
          <p:cNvPr id="856073" name="PubChord"/>
          <p:cNvSpPr>
            <a:spLocks noEditPoints="1" noChangeArrowheads="1"/>
          </p:cNvSpPr>
          <p:nvPr/>
        </p:nvSpPr>
        <p:spPr bwMode="auto">
          <a:xfrm rot="8557930">
            <a:off x="1046163" y="4022725"/>
            <a:ext cx="2376487" cy="2232025"/>
          </a:xfrm>
          <a:custGeom>
            <a:avLst/>
            <a:gdLst>
              <a:gd name="G0" fmla="+- 0 0 0"/>
              <a:gd name="G1" fmla="sin 10800 14745600"/>
              <a:gd name="G2" fmla="cos 10800 14745600"/>
              <a:gd name="G3" fmla="sin 10800 2042379"/>
              <a:gd name="G4" fmla="cos 10800 2042379"/>
              <a:gd name="G5" fmla="+- G1 10800 0"/>
              <a:gd name="G6" fmla="+- G2 10800 0"/>
              <a:gd name="G7" fmla="+- G3 10800 0"/>
              <a:gd name="G8" fmla="+- G4 10800 0"/>
              <a:gd name="G9" fmla="+- 10800 0 0"/>
              <a:gd name="G10" fmla="+/ G5 G7 2"/>
              <a:gd name="G11" fmla="+/ G6 G8 2"/>
              <a:gd name="T0" fmla="*/ 3163 w 21600"/>
              <a:gd name="T1" fmla="*/ 3163 h 21600"/>
              <a:gd name="T2" fmla="*/ 11602 w 21600"/>
              <a:gd name="T3" fmla="*/ 9775 h 21600"/>
              <a:gd name="T4" fmla="*/ 20041 w 21600"/>
              <a:gd name="T5" fmla="*/ 16388 h 21600"/>
              <a:gd name="T6" fmla="*/ 3163 w 21600"/>
              <a:gd name="T7" fmla="*/ 3163 h 21600"/>
              <a:gd name="T8" fmla="*/ 18437 w 21600"/>
              <a:gd name="T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T6" t="T7" r="T8" b="T9"/>
            <a:pathLst>
              <a:path w="21600" h="21600">
                <a:moveTo>
                  <a:pt x="3163" y="3163"/>
                </a:moveTo>
                <a:cubicBezTo>
                  <a:pt x="1137" y="5188"/>
                  <a:pt x="0" y="7935"/>
                  <a:pt x="0" y="10799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4580" y="21600"/>
                  <a:pt x="18085" y="19623"/>
                  <a:pt x="20041" y="16388"/>
                </a:cubicBezTo>
                <a:close/>
              </a:path>
            </a:pathLst>
          </a:custGeom>
          <a:solidFill>
            <a:srgbClr val="CCCC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rot="10800000"/>
          <a:lstStyle/>
          <a:p>
            <a:pPr>
              <a:defRPr/>
            </a:pPr>
            <a:endParaRPr lang="ru-RU">
              <a:latin typeface="Times New Roman" pitchFamily="18" charset="0"/>
              <a:cs typeface="+mn-cs"/>
            </a:endParaRPr>
          </a:p>
        </p:txBody>
      </p:sp>
      <p:sp>
        <p:nvSpPr>
          <p:cNvPr id="75784" name="AutoShape 10"/>
          <p:cNvSpPr>
            <a:spLocks noChangeArrowheads="1"/>
          </p:cNvSpPr>
          <p:nvPr/>
        </p:nvSpPr>
        <p:spPr bwMode="auto">
          <a:xfrm rot="-5400000">
            <a:off x="3479007" y="3298031"/>
            <a:ext cx="374650" cy="347663"/>
          </a:xfrm>
          <a:prstGeom prst="rtTriangl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kumimoji="1" lang="ru-RU"/>
          </a:p>
        </p:txBody>
      </p:sp>
      <p:sp>
        <p:nvSpPr>
          <p:cNvPr id="75785" name="AutoShape 11"/>
          <p:cNvSpPr>
            <a:spLocks noChangeArrowheads="1"/>
          </p:cNvSpPr>
          <p:nvPr/>
        </p:nvSpPr>
        <p:spPr bwMode="auto">
          <a:xfrm rot="-5400000">
            <a:off x="3405982" y="4882356"/>
            <a:ext cx="374650" cy="347663"/>
          </a:xfrm>
          <a:prstGeom prst="rtTriangl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kumimoji="1" lang="ru-RU"/>
          </a:p>
        </p:txBody>
      </p:sp>
      <p:sp>
        <p:nvSpPr>
          <p:cNvPr id="75786" name="AutoShape 12"/>
          <p:cNvSpPr>
            <a:spLocks noChangeArrowheads="1"/>
          </p:cNvSpPr>
          <p:nvPr/>
        </p:nvSpPr>
        <p:spPr bwMode="auto">
          <a:xfrm rot="373550">
            <a:off x="5218113" y="5014913"/>
            <a:ext cx="509587" cy="288925"/>
          </a:xfrm>
          <a:prstGeom prst="rtTriangl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kumimoji="1" lang="ru-RU"/>
          </a:p>
        </p:txBody>
      </p:sp>
      <p:sp>
        <p:nvSpPr>
          <p:cNvPr id="75787" name="AutoShape 13"/>
          <p:cNvSpPr>
            <a:spLocks noChangeArrowheads="1"/>
          </p:cNvSpPr>
          <p:nvPr/>
        </p:nvSpPr>
        <p:spPr bwMode="auto">
          <a:xfrm rot="373550">
            <a:off x="5076825" y="3284538"/>
            <a:ext cx="509588" cy="288925"/>
          </a:xfrm>
          <a:prstGeom prst="rtTriangl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kumimoji="1" lang="ru-RU"/>
          </a:p>
        </p:txBody>
      </p:sp>
      <p:sp>
        <p:nvSpPr>
          <p:cNvPr id="75788" name="Line 14"/>
          <p:cNvSpPr>
            <a:spLocks noChangeShapeType="1"/>
          </p:cNvSpPr>
          <p:nvPr/>
        </p:nvSpPr>
        <p:spPr bwMode="auto">
          <a:xfrm flipV="1">
            <a:off x="1619250" y="2060575"/>
            <a:ext cx="0" cy="5048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5789" name="Line 15"/>
          <p:cNvSpPr>
            <a:spLocks noChangeShapeType="1"/>
          </p:cNvSpPr>
          <p:nvPr/>
        </p:nvSpPr>
        <p:spPr bwMode="auto">
          <a:xfrm flipH="1" flipV="1">
            <a:off x="1403350" y="2133600"/>
            <a:ext cx="215900" cy="431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5790" name="Line 16"/>
          <p:cNvSpPr>
            <a:spLocks noChangeShapeType="1"/>
          </p:cNvSpPr>
          <p:nvPr/>
        </p:nvSpPr>
        <p:spPr bwMode="auto">
          <a:xfrm flipH="1" flipV="1">
            <a:off x="1331913" y="2420938"/>
            <a:ext cx="287337" cy="1444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5791" name="Line 17"/>
          <p:cNvSpPr>
            <a:spLocks noChangeShapeType="1"/>
          </p:cNvSpPr>
          <p:nvPr/>
        </p:nvSpPr>
        <p:spPr bwMode="auto">
          <a:xfrm flipH="1" flipV="1">
            <a:off x="1042988" y="4149725"/>
            <a:ext cx="360362" cy="2873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5792" name="Line 18"/>
          <p:cNvSpPr>
            <a:spLocks noChangeShapeType="1"/>
          </p:cNvSpPr>
          <p:nvPr/>
        </p:nvSpPr>
        <p:spPr bwMode="auto">
          <a:xfrm flipH="1" flipV="1">
            <a:off x="1187450" y="4005263"/>
            <a:ext cx="215900" cy="431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5793" name="Line 19"/>
          <p:cNvSpPr>
            <a:spLocks noChangeShapeType="1"/>
          </p:cNvSpPr>
          <p:nvPr/>
        </p:nvSpPr>
        <p:spPr bwMode="auto">
          <a:xfrm flipV="1">
            <a:off x="1403350" y="4076700"/>
            <a:ext cx="0" cy="3619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5794" name="Line 20"/>
          <p:cNvSpPr>
            <a:spLocks noChangeShapeType="1"/>
          </p:cNvSpPr>
          <p:nvPr/>
        </p:nvSpPr>
        <p:spPr bwMode="auto">
          <a:xfrm flipH="1">
            <a:off x="7451725" y="4221163"/>
            <a:ext cx="288925" cy="2873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5795" name="Line 21"/>
          <p:cNvSpPr>
            <a:spLocks noChangeShapeType="1"/>
          </p:cNvSpPr>
          <p:nvPr/>
        </p:nvSpPr>
        <p:spPr bwMode="auto">
          <a:xfrm flipV="1">
            <a:off x="7451725" y="3933825"/>
            <a:ext cx="144463" cy="5746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5796" name="Line 22"/>
          <p:cNvSpPr>
            <a:spLocks noChangeShapeType="1"/>
          </p:cNvSpPr>
          <p:nvPr/>
        </p:nvSpPr>
        <p:spPr bwMode="auto">
          <a:xfrm flipH="1" flipV="1">
            <a:off x="7235825" y="4005263"/>
            <a:ext cx="215900" cy="5048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5797" name="Line 23"/>
          <p:cNvSpPr>
            <a:spLocks noChangeShapeType="1"/>
          </p:cNvSpPr>
          <p:nvPr/>
        </p:nvSpPr>
        <p:spPr bwMode="auto">
          <a:xfrm flipH="1">
            <a:off x="7235825" y="2420938"/>
            <a:ext cx="288925" cy="2873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5798" name="Line 24"/>
          <p:cNvSpPr>
            <a:spLocks noChangeShapeType="1"/>
          </p:cNvSpPr>
          <p:nvPr/>
        </p:nvSpPr>
        <p:spPr bwMode="auto">
          <a:xfrm flipV="1">
            <a:off x="7451725" y="3933825"/>
            <a:ext cx="144463" cy="5746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5799" name="Line 25"/>
          <p:cNvSpPr>
            <a:spLocks noChangeShapeType="1"/>
          </p:cNvSpPr>
          <p:nvPr/>
        </p:nvSpPr>
        <p:spPr bwMode="auto">
          <a:xfrm flipH="1">
            <a:off x="7235825" y="2420938"/>
            <a:ext cx="288925" cy="2873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5800" name="Line 26"/>
          <p:cNvSpPr>
            <a:spLocks noChangeShapeType="1"/>
          </p:cNvSpPr>
          <p:nvPr/>
        </p:nvSpPr>
        <p:spPr bwMode="auto">
          <a:xfrm flipV="1">
            <a:off x="7235825" y="2133600"/>
            <a:ext cx="144463" cy="5746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5801" name="Line 27"/>
          <p:cNvSpPr>
            <a:spLocks noChangeShapeType="1"/>
          </p:cNvSpPr>
          <p:nvPr/>
        </p:nvSpPr>
        <p:spPr bwMode="auto">
          <a:xfrm flipH="1" flipV="1">
            <a:off x="7019925" y="2133600"/>
            <a:ext cx="215900" cy="5746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5802" name="Oval 29"/>
          <p:cNvSpPr>
            <a:spLocks noChangeArrowheads="1"/>
          </p:cNvSpPr>
          <p:nvPr/>
        </p:nvSpPr>
        <p:spPr bwMode="auto">
          <a:xfrm>
            <a:off x="1403350" y="3213100"/>
            <a:ext cx="144463" cy="1444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kumimoji="1" lang="ru-RU"/>
          </a:p>
        </p:txBody>
      </p:sp>
      <p:sp>
        <p:nvSpPr>
          <p:cNvPr id="75803" name="Oval 30"/>
          <p:cNvSpPr>
            <a:spLocks noChangeArrowheads="1"/>
          </p:cNvSpPr>
          <p:nvPr/>
        </p:nvSpPr>
        <p:spPr bwMode="auto">
          <a:xfrm>
            <a:off x="1331913" y="4868863"/>
            <a:ext cx="144462" cy="1444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kumimoji="1" lang="ru-RU"/>
          </a:p>
        </p:txBody>
      </p:sp>
      <p:sp>
        <p:nvSpPr>
          <p:cNvPr id="75804" name="Oval 31"/>
          <p:cNvSpPr>
            <a:spLocks noChangeArrowheads="1"/>
          </p:cNvSpPr>
          <p:nvPr/>
        </p:nvSpPr>
        <p:spPr bwMode="auto">
          <a:xfrm>
            <a:off x="7380288" y="4941888"/>
            <a:ext cx="144462" cy="1444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kumimoji="1" lang="ru-RU"/>
          </a:p>
        </p:txBody>
      </p:sp>
      <p:sp>
        <p:nvSpPr>
          <p:cNvPr id="75805" name="Oval 32"/>
          <p:cNvSpPr>
            <a:spLocks noChangeArrowheads="1"/>
          </p:cNvSpPr>
          <p:nvPr/>
        </p:nvSpPr>
        <p:spPr bwMode="auto">
          <a:xfrm>
            <a:off x="7235825" y="3141663"/>
            <a:ext cx="144463" cy="1444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kumimoji="1" lang="ru-RU"/>
          </a:p>
        </p:txBody>
      </p:sp>
      <p:sp>
        <p:nvSpPr>
          <p:cNvPr id="75806" name="Text Box 33"/>
          <p:cNvSpPr txBox="1">
            <a:spLocks noChangeArrowheads="1"/>
          </p:cNvSpPr>
          <p:nvPr/>
        </p:nvSpPr>
        <p:spPr bwMode="auto">
          <a:xfrm>
            <a:off x="1763713" y="2924175"/>
            <a:ext cx="17351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200" b="1">
                <a:solidFill>
                  <a:schemeClr val="tx2"/>
                </a:solidFill>
                <a:latin typeface="Times New Roman" pitchFamily="18" charset="0"/>
              </a:rPr>
              <a:t>Гуманно-личностный </a:t>
            </a:r>
          </a:p>
          <a:p>
            <a:r>
              <a:rPr lang="ru-RU" sz="1200" b="1">
                <a:solidFill>
                  <a:schemeClr val="tx2"/>
                </a:solidFill>
                <a:latin typeface="Times New Roman" pitchFamily="18" charset="0"/>
              </a:rPr>
              <a:t>подход</a:t>
            </a:r>
          </a:p>
        </p:txBody>
      </p:sp>
      <p:sp>
        <p:nvSpPr>
          <p:cNvPr id="75807" name="Text Box 35"/>
          <p:cNvSpPr txBox="1">
            <a:spLocks noChangeArrowheads="1"/>
          </p:cNvSpPr>
          <p:nvPr/>
        </p:nvSpPr>
        <p:spPr bwMode="auto">
          <a:xfrm>
            <a:off x="1547813" y="4365625"/>
            <a:ext cx="1604962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>
                <a:solidFill>
                  <a:schemeClr val="tx2"/>
                </a:solidFill>
                <a:latin typeface="Times New Roman" pitchFamily="18" charset="0"/>
              </a:rPr>
              <a:t>Дидактический</a:t>
            </a:r>
          </a:p>
          <a:p>
            <a:r>
              <a:rPr lang="ru-RU" sz="1200" b="1">
                <a:solidFill>
                  <a:schemeClr val="tx2"/>
                </a:solidFill>
                <a:latin typeface="Times New Roman" pitchFamily="18" charset="0"/>
              </a:rPr>
              <a:t>развивающий</a:t>
            </a:r>
          </a:p>
          <a:p>
            <a:r>
              <a:rPr lang="ru-RU" sz="1200" b="1">
                <a:solidFill>
                  <a:schemeClr val="tx2"/>
                </a:solidFill>
                <a:latin typeface="Times New Roman" pitchFamily="18" charset="0"/>
              </a:rPr>
              <a:t>и  активизирующий</a:t>
            </a:r>
          </a:p>
          <a:p>
            <a:r>
              <a:rPr lang="ru-RU" sz="1200" b="1">
                <a:solidFill>
                  <a:schemeClr val="tx2"/>
                </a:solidFill>
                <a:latin typeface="Times New Roman" pitchFamily="18" charset="0"/>
              </a:rPr>
              <a:t>комплекс</a:t>
            </a:r>
          </a:p>
        </p:txBody>
      </p:sp>
      <p:sp>
        <p:nvSpPr>
          <p:cNvPr id="75808" name="Text Box 37"/>
          <p:cNvSpPr txBox="1">
            <a:spLocks noChangeArrowheads="1"/>
          </p:cNvSpPr>
          <p:nvPr/>
        </p:nvSpPr>
        <p:spPr bwMode="auto">
          <a:xfrm>
            <a:off x="5580063" y="2492375"/>
            <a:ext cx="1935162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>
                <a:solidFill>
                  <a:schemeClr val="tx2"/>
                </a:solidFill>
                <a:latin typeface="Times New Roman" pitchFamily="18" charset="0"/>
              </a:rPr>
              <a:t>Сотрудничество</a:t>
            </a:r>
          </a:p>
          <a:p>
            <a:r>
              <a:rPr lang="ru-RU" sz="1200" b="1">
                <a:solidFill>
                  <a:schemeClr val="tx2"/>
                </a:solidFill>
                <a:latin typeface="Times New Roman" pitchFamily="18" charset="0"/>
              </a:rPr>
              <a:t>Содружество</a:t>
            </a:r>
          </a:p>
          <a:p>
            <a:r>
              <a:rPr lang="ru-RU" sz="1200" b="1">
                <a:solidFill>
                  <a:schemeClr val="tx2"/>
                </a:solidFill>
                <a:latin typeface="Times New Roman" pitchFamily="18" charset="0"/>
              </a:rPr>
              <a:t>Партнерство</a:t>
            </a:r>
          </a:p>
          <a:p>
            <a:r>
              <a:rPr lang="ru-RU" sz="1200" b="1">
                <a:solidFill>
                  <a:schemeClr val="tx2"/>
                </a:solidFill>
                <a:latin typeface="Times New Roman" pitchFamily="18" charset="0"/>
              </a:rPr>
              <a:t>Опора  на  жизненный</a:t>
            </a:r>
          </a:p>
          <a:p>
            <a:r>
              <a:rPr lang="ru-RU" sz="1200" b="1">
                <a:solidFill>
                  <a:schemeClr val="tx2"/>
                </a:solidFill>
                <a:latin typeface="Times New Roman" pitchFamily="18" charset="0"/>
              </a:rPr>
              <a:t>опыт</a:t>
            </a:r>
          </a:p>
        </p:txBody>
      </p:sp>
      <p:sp>
        <p:nvSpPr>
          <p:cNvPr id="75809" name="Text Box 39"/>
          <p:cNvSpPr txBox="1">
            <a:spLocks noChangeArrowheads="1"/>
          </p:cNvSpPr>
          <p:nvPr/>
        </p:nvSpPr>
        <p:spPr bwMode="auto">
          <a:xfrm>
            <a:off x="6135688" y="4605338"/>
            <a:ext cx="1223962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200" b="1">
                <a:solidFill>
                  <a:schemeClr val="tx2"/>
                </a:solidFill>
                <a:latin typeface="Times New Roman" pitchFamily="18" charset="0"/>
              </a:rPr>
              <a:t>Педагогизация</a:t>
            </a:r>
          </a:p>
          <a:p>
            <a:r>
              <a:rPr lang="ru-RU" sz="1200" b="1">
                <a:solidFill>
                  <a:schemeClr val="tx2"/>
                </a:solidFill>
                <a:latin typeface="Times New Roman" pitchFamily="18" charset="0"/>
              </a:rPr>
              <a:t>окружающей  </a:t>
            </a:r>
          </a:p>
          <a:p>
            <a:r>
              <a:rPr lang="ru-RU" sz="1200" b="1">
                <a:solidFill>
                  <a:schemeClr val="tx2"/>
                </a:solidFill>
                <a:latin typeface="Times New Roman" pitchFamily="18" charset="0"/>
              </a:rPr>
              <a:t>среды</a:t>
            </a:r>
          </a:p>
        </p:txBody>
      </p:sp>
      <p:sp>
        <p:nvSpPr>
          <p:cNvPr id="75810" name="AutoShape 40"/>
          <p:cNvSpPr>
            <a:spLocks noChangeArrowheads="1"/>
          </p:cNvSpPr>
          <p:nvPr/>
        </p:nvSpPr>
        <p:spPr bwMode="auto">
          <a:xfrm>
            <a:off x="3851275" y="3500438"/>
            <a:ext cx="1081088" cy="1081087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4320 w 21600"/>
              <a:gd name="T13" fmla="*/ 8640 h 21600"/>
              <a:gd name="T14" fmla="*/ 17280 w 21600"/>
              <a:gd name="T15" fmla="*/ 1296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00" y="0"/>
                </a:moveTo>
                <a:lnTo>
                  <a:pt x="8640" y="4320"/>
                </a:lnTo>
                <a:lnTo>
                  <a:pt x="8640" y="8640"/>
                </a:lnTo>
                <a:lnTo>
                  <a:pt x="4320" y="8640"/>
                </a:lnTo>
                <a:lnTo>
                  <a:pt x="0" y="10800"/>
                </a:lnTo>
                <a:lnTo>
                  <a:pt x="4320" y="12960"/>
                </a:lnTo>
                <a:lnTo>
                  <a:pt x="8640" y="12960"/>
                </a:lnTo>
                <a:lnTo>
                  <a:pt x="8640" y="17280"/>
                </a:lnTo>
                <a:lnTo>
                  <a:pt x="10800" y="21600"/>
                </a:lnTo>
                <a:lnTo>
                  <a:pt x="12960" y="17280"/>
                </a:lnTo>
                <a:lnTo>
                  <a:pt x="12960" y="12960"/>
                </a:lnTo>
                <a:lnTo>
                  <a:pt x="17280" y="12960"/>
                </a:lnTo>
                <a:lnTo>
                  <a:pt x="21600" y="10800"/>
                </a:lnTo>
                <a:lnTo>
                  <a:pt x="17280" y="8640"/>
                </a:lnTo>
                <a:lnTo>
                  <a:pt x="12960" y="8640"/>
                </a:lnTo>
                <a:lnTo>
                  <a:pt x="12960" y="4320"/>
                </a:lnTo>
                <a:close/>
              </a:path>
            </a:pathLst>
          </a:cu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5811" name="AutoShape 42"/>
          <p:cNvSpPr>
            <a:spLocks noChangeArrowheads="1"/>
          </p:cNvSpPr>
          <p:nvPr/>
        </p:nvSpPr>
        <p:spPr bwMode="auto">
          <a:xfrm>
            <a:off x="3779838" y="5589588"/>
            <a:ext cx="215900" cy="71437"/>
          </a:xfrm>
          <a:prstGeom prst="rightArrow">
            <a:avLst>
              <a:gd name="adj1" fmla="val 50000"/>
              <a:gd name="adj2" fmla="val 75556"/>
            </a:avLst>
          </a:prstGeom>
          <a:solidFill>
            <a:schemeClr val="accent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kumimoji="1" lang="ru-RU"/>
          </a:p>
        </p:txBody>
      </p:sp>
      <p:sp>
        <p:nvSpPr>
          <p:cNvPr id="75812" name="AutoShape 43"/>
          <p:cNvSpPr>
            <a:spLocks noChangeArrowheads="1"/>
          </p:cNvSpPr>
          <p:nvPr/>
        </p:nvSpPr>
        <p:spPr bwMode="auto">
          <a:xfrm>
            <a:off x="5795963" y="5589588"/>
            <a:ext cx="215900" cy="71437"/>
          </a:xfrm>
          <a:prstGeom prst="rightArrow">
            <a:avLst>
              <a:gd name="adj1" fmla="val 50000"/>
              <a:gd name="adj2" fmla="val 75556"/>
            </a:avLst>
          </a:prstGeom>
          <a:solidFill>
            <a:schemeClr val="accent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kumimoji="1" lang="ru-RU"/>
          </a:p>
        </p:txBody>
      </p:sp>
      <p:sp>
        <p:nvSpPr>
          <p:cNvPr id="75813" name="AutoShape 44"/>
          <p:cNvSpPr>
            <a:spLocks noChangeArrowheads="1"/>
          </p:cNvSpPr>
          <p:nvPr/>
        </p:nvSpPr>
        <p:spPr bwMode="auto">
          <a:xfrm>
            <a:off x="6227763" y="5805488"/>
            <a:ext cx="215900" cy="71437"/>
          </a:xfrm>
          <a:prstGeom prst="rightArrow">
            <a:avLst>
              <a:gd name="adj1" fmla="val 50000"/>
              <a:gd name="adj2" fmla="val 75556"/>
            </a:avLst>
          </a:prstGeom>
          <a:solidFill>
            <a:schemeClr val="accent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kumimoji="1" lang="ru-RU"/>
          </a:p>
        </p:txBody>
      </p:sp>
      <p:sp>
        <p:nvSpPr>
          <p:cNvPr id="75814" name="AutoShape 45"/>
          <p:cNvSpPr>
            <a:spLocks noChangeArrowheads="1"/>
          </p:cNvSpPr>
          <p:nvPr/>
        </p:nvSpPr>
        <p:spPr bwMode="auto">
          <a:xfrm>
            <a:off x="4500563" y="5805488"/>
            <a:ext cx="215900" cy="71437"/>
          </a:xfrm>
          <a:prstGeom prst="rightArrow">
            <a:avLst>
              <a:gd name="adj1" fmla="val 50000"/>
              <a:gd name="adj2" fmla="val 75556"/>
            </a:avLst>
          </a:prstGeom>
          <a:solidFill>
            <a:schemeClr val="accent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kumimoji="1" lang="ru-RU"/>
          </a:p>
        </p:txBody>
      </p:sp>
      <p:sp>
        <p:nvSpPr>
          <p:cNvPr id="75815" name="AutoShape 46"/>
          <p:cNvSpPr>
            <a:spLocks noChangeArrowheads="1"/>
          </p:cNvSpPr>
          <p:nvPr/>
        </p:nvSpPr>
        <p:spPr bwMode="auto">
          <a:xfrm>
            <a:off x="2916238" y="5805488"/>
            <a:ext cx="215900" cy="71437"/>
          </a:xfrm>
          <a:prstGeom prst="rightArrow">
            <a:avLst>
              <a:gd name="adj1" fmla="val 50000"/>
              <a:gd name="adj2" fmla="val 75556"/>
            </a:avLst>
          </a:prstGeom>
          <a:solidFill>
            <a:schemeClr val="accent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kumimoji="1" lang="ru-RU"/>
          </a:p>
        </p:txBody>
      </p:sp>
    </p:spTree>
  </p:cSld>
  <p:clrMapOvr>
    <a:masterClrMapping/>
  </p:clrMapOvr>
  <p:transition spd="slow" advTm="2000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560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560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56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56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autoRev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44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066"/>
                                        </p:tgtEl>
                                      </p:cBhvr>
                                      <p:to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56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56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06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5606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5606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067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56067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56067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067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56067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56067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560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560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6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56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56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6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5606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5606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606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56067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56067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6067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56067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56067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6067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6066" grpId="0"/>
      <p:bldP spid="856066" grpId="1"/>
      <p:bldP spid="856066" grpId="2"/>
      <p:bldP spid="856067" grpId="0" build="p"/>
      <p:bldP spid="856067" grpId="1" build="allAtOnce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1463"/>
            <a:ext cx="8229600" cy="1144587"/>
          </a:xfrm>
        </p:spPr>
        <p:txBody>
          <a:bodyPr anchor="b">
            <a:normAutofit/>
          </a:bodyPr>
          <a:lstStyle/>
          <a:p>
            <a:r>
              <a:rPr lang="ru-RU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   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827088" y="0"/>
            <a:ext cx="5903912" cy="2260600"/>
          </a:xfrm>
        </p:spPr>
        <p:txBody>
          <a:bodyPr lIns="182880" tIns="91440"/>
          <a:lstStyle/>
          <a:p>
            <a:pPr marL="265113" indent="-265113" algn="ctr">
              <a:lnSpc>
                <a:spcPct val="90000"/>
              </a:lnSpc>
              <a:buFont typeface="Wingdings" pitchFamily="2" charset="2"/>
              <a:buNone/>
            </a:pPr>
            <a:r>
              <a:rPr lang="ru-RU" sz="2300" b="1" dirty="0" smtClean="0">
                <a:solidFill>
                  <a:srgbClr val="990033"/>
                </a:solidFill>
              </a:rPr>
              <a:t>ДОСТИЖЕНИЯ УЧАЩИХСЯ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476672"/>
            <a:ext cx="6816757" cy="511256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3027133"/>
            <a:ext cx="2538282" cy="33843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848" y="3542301"/>
            <a:ext cx="2151906" cy="2869208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Номер слайда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2B3151FF-CBDB-45A3-BE5F-EEA4BD8E6646}" type="slidenum">
              <a:rPr lang="ru-RU" sz="1400">
                <a:latin typeface="Calibri" pitchFamily="34" charset="0"/>
              </a:rPr>
              <a:pPr algn="r"/>
              <a:t>23</a:t>
            </a:fld>
            <a:endParaRPr lang="ru-RU" sz="1400">
              <a:latin typeface="Calibri" pitchFamily="34" charset="0"/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81000"/>
            <a:ext cx="6858000" cy="579438"/>
          </a:xfrm>
        </p:spPr>
        <p:txBody>
          <a:bodyPr>
            <a:normAutofit fontScale="90000"/>
          </a:bodyPr>
          <a:lstStyle/>
          <a:p>
            <a:r>
              <a:rPr lang="ru-RU" sz="3600" b="1" smtClean="0">
                <a:solidFill>
                  <a:srgbClr val="CC0000"/>
                </a:solidFill>
              </a:rPr>
              <a:t>Дети должны быть:</a:t>
            </a:r>
          </a:p>
        </p:txBody>
      </p:sp>
      <p:pic>
        <p:nvPicPr>
          <p:cNvPr id="80900" name="Picture 4" descr="b6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21122" y="1471612"/>
            <a:ext cx="2906615" cy="3469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1" name="AutoShape 5"/>
          <p:cNvSpPr>
            <a:spLocks noChangeArrowheads="1"/>
          </p:cNvSpPr>
          <p:nvPr/>
        </p:nvSpPr>
        <p:spPr bwMode="auto">
          <a:xfrm>
            <a:off x="228600" y="1143000"/>
            <a:ext cx="3048000" cy="2133600"/>
          </a:xfrm>
          <a:prstGeom prst="wedgeEllipseCallout">
            <a:avLst>
              <a:gd name="adj1" fmla="val 72343"/>
              <a:gd name="adj2" fmla="val 22398"/>
            </a:avLst>
          </a:prstGeom>
          <a:solidFill>
            <a:srgbClr val="99CCFF"/>
          </a:solidFill>
          <a:ln w="38100">
            <a:solidFill>
              <a:srgbClr val="0000CC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ru-RU">
              <a:latin typeface="Calibri" pitchFamily="34" charset="0"/>
            </a:endParaRPr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457200" y="1524000"/>
            <a:ext cx="2506663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800" b="1">
                <a:solidFill>
                  <a:srgbClr val="000099"/>
                </a:solidFill>
                <a:latin typeface="Calibri" pitchFamily="34" charset="0"/>
              </a:rPr>
              <a:t>Социально </a:t>
            </a:r>
          </a:p>
          <a:p>
            <a:pPr algn="ctr"/>
            <a:r>
              <a:rPr lang="ru-RU" sz="2800" b="1">
                <a:solidFill>
                  <a:srgbClr val="000099"/>
                </a:solidFill>
                <a:latin typeface="Calibri" pitchFamily="34" charset="0"/>
              </a:rPr>
              <a:t>защищенные</a:t>
            </a:r>
          </a:p>
        </p:txBody>
      </p:sp>
      <p:sp>
        <p:nvSpPr>
          <p:cNvPr id="9223" name="AutoShape 7"/>
          <p:cNvSpPr>
            <a:spLocks noChangeArrowheads="1"/>
          </p:cNvSpPr>
          <p:nvPr/>
        </p:nvSpPr>
        <p:spPr bwMode="auto">
          <a:xfrm>
            <a:off x="152400" y="2590800"/>
            <a:ext cx="3048000" cy="1981200"/>
          </a:xfrm>
          <a:prstGeom prst="wedgeEllipseCallout">
            <a:avLst>
              <a:gd name="adj1" fmla="val 69273"/>
              <a:gd name="adj2" fmla="val -17227"/>
            </a:avLst>
          </a:prstGeom>
          <a:solidFill>
            <a:srgbClr val="CCFFCC"/>
          </a:solidFill>
          <a:ln w="38100">
            <a:solidFill>
              <a:srgbClr val="0066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ru-RU">
              <a:latin typeface="Calibri" pitchFamily="34" charset="0"/>
            </a:endParaRPr>
          </a:p>
        </p:txBody>
      </p:sp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457200" y="2971800"/>
            <a:ext cx="261143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800" b="1">
                <a:solidFill>
                  <a:srgbClr val="000099"/>
                </a:solidFill>
                <a:latin typeface="Calibri" pitchFamily="34" charset="0"/>
              </a:rPr>
              <a:t>Нравственно </a:t>
            </a:r>
          </a:p>
          <a:p>
            <a:pPr algn="ctr"/>
            <a:r>
              <a:rPr lang="ru-RU" sz="2800" b="1">
                <a:solidFill>
                  <a:srgbClr val="000099"/>
                </a:solidFill>
                <a:latin typeface="Calibri" pitchFamily="34" charset="0"/>
              </a:rPr>
              <a:t>стойкие</a:t>
            </a:r>
          </a:p>
        </p:txBody>
      </p:sp>
      <p:sp>
        <p:nvSpPr>
          <p:cNvPr id="9225" name="AutoShape 9"/>
          <p:cNvSpPr>
            <a:spLocks noChangeArrowheads="1"/>
          </p:cNvSpPr>
          <p:nvPr/>
        </p:nvSpPr>
        <p:spPr bwMode="auto">
          <a:xfrm>
            <a:off x="228600" y="4114800"/>
            <a:ext cx="3200400" cy="2362200"/>
          </a:xfrm>
          <a:prstGeom prst="wedgeEllipseCallout">
            <a:avLst>
              <a:gd name="adj1" fmla="val 59079"/>
              <a:gd name="adj2" fmla="val -66801"/>
            </a:avLst>
          </a:prstGeom>
          <a:solidFill>
            <a:srgbClr val="FFCC99"/>
          </a:solidFill>
          <a:ln w="38100">
            <a:solidFill>
              <a:srgbClr val="FF66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ru-RU">
              <a:latin typeface="Calibri" pitchFamily="34" charset="0"/>
            </a:endParaRPr>
          </a:p>
        </p:txBody>
      </p:sp>
      <p:sp>
        <p:nvSpPr>
          <p:cNvPr id="9227" name="Text Box 11"/>
          <p:cNvSpPr txBox="1">
            <a:spLocks noChangeArrowheads="1"/>
          </p:cNvSpPr>
          <p:nvPr/>
        </p:nvSpPr>
        <p:spPr bwMode="auto">
          <a:xfrm>
            <a:off x="457200" y="4343400"/>
            <a:ext cx="2695575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CC0000"/>
                </a:solidFill>
                <a:latin typeface="Calibri" pitchFamily="34" charset="0"/>
              </a:rPr>
              <a:t>Социально закаленные</a:t>
            </a:r>
          </a:p>
          <a:p>
            <a:pPr algn="ctr"/>
            <a:r>
              <a:rPr lang="ru-RU" sz="2400" b="1">
                <a:solidFill>
                  <a:srgbClr val="CC0000"/>
                </a:solidFill>
                <a:latin typeface="Calibri" pitchFamily="34" charset="0"/>
              </a:rPr>
              <a:t> против всякого рода </a:t>
            </a:r>
          </a:p>
          <a:p>
            <a:pPr algn="ctr"/>
            <a:r>
              <a:rPr lang="ru-RU" sz="2400" b="1">
                <a:solidFill>
                  <a:srgbClr val="CC0000"/>
                </a:solidFill>
                <a:latin typeface="Calibri" pitchFamily="34" charset="0"/>
              </a:rPr>
              <a:t>соблазнов</a:t>
            </a:r>
          </a:p>
        </p:txBody>
      </p:sp>
      <p:sp>
        <p:nvSpPr>
          <p:cNvPr id="9228" name="AutoShape 12"/>
          <p:cNvSpPr>
            <a:spLocks noChangeArrowheads="1"/>
          </p:cNvSpPr>
          <p:nvPr/>
        </p:nvSpPr>
        <p:spPr bwMode="auto">
          <a:xfrm>
            <a:off x="5943600" y="908050"/>
            <a:ext cx="2949575" cy="1728788"/>
          </a:xfrm>
          <a:prstGeom prst="wedgeEllipseCallout">
            <a:avLst>
              <a:gd name="adj1" fmla="val -80787"/>
              <a:gd name="adj2" fmla="val 40083"/>
            </a:avLst>
          </a:prstGeom>
          <a:solidFill>
            <a:srgbClr val="CCCCFF"/>
          </a:solidFill>
          <a:ln w="38100">
            <a:solidFill>
              <a:srgbClr val="80008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ru-RU">
              <a:latin typeface="Calibri" pitchFamily="34" charset="0"/>
            </a:endParaRPr>
          </a:p>
        </p:txBody>
      </p:sp>
      <p:sp>
        <p:nvSpPr>
          <p:cNvPr id="9229" name="Text Box 13"/>
          <p:cNvSpPr txBox="1">
            <a:spLocks noChangeArrowheads="1"/>
          </p:cNvSpPr>
          <p:nvPr/>
        </p:nvSpPr>
        <p:spPr bwMode="auto">
          <a:xfrm>
            <a:off x="6248400" y="1066800"/>
            <a:ext cx="24384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660066"/>
                </a:solidFill>
                <a:latin typeface="Calibri" pitchFamily="34" charset="0"/>
              </a:rPr>
              <a:t>Иметь знания </a:t>
            </a:r>
          </a:p>
          <a:p>
            <a:pPr algn="ctr"/>
            <a:r>
              <a:rPr lang="ru-RU" sz="2000" b="1">
                <a:solidFill>
                  <a:srgbClr val="660066"/>
                </a:solidFill>
                <a:latin typeface="Calibri" pitchFamily="34" charset="0"/>
              </a:rPr>
              <a:t>на уровне современной</a:t>
            </a:r>
          </a:p>
          <a:p>
            <a:pPr algn="ctr"/>
            <a:r>
              <a:rPr lang="ru-RU" sz="2000" b="1">
                <a:solidFill>
                  <a:srgbClr val="660066"/>
                </a:solidFill>
                <a:latin typeface="Calibri" pitchFamily="34" charset="0"/>
              </a:rPr>
              <a:t> науки и техники</a:t>
            </a:r>
          </a:p>
        </p:txBody>
      </p:sp>
      <p:sp>
        <p:nvSpPr>
          <p:cNvPr id="9230" name="AutoShape 14"/>
          <p:cNvSpPr>
            <a:spLocks noChangeArrowheads="1"/>
          </p:cNvSpPr>
          <p:nvPr/>
        </p:nvSpPr>
        <p:spPr bwMode="auto">
          <a:xfrm>
            <a:off x="5940425" y="2636838"/>
            <a:ext cx="2895600" cy="2138362"/>
          </a:xfrm>
          <a:prstGeom prst="wedgeEllipseCallout">
            <a:avLst>
              <a:gd name="adj1" fmla="val -79713"/>
              <a:gd name="adj2" fmla="val -27431"/>
            </a:avLst>
          </a:prstGeom>
          <a:solidFill>
            <a:srgbClr val="FFCCFF"/>
          </a:solidFill>
          <a:ln w="38100">
            <a:solidFill>
              <a:srgbClr val="CC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ru-RU">
              <a:latin typeface="Calibri" pitchFamily="34" charset="0"/>
            </a:endParaRPr>
          </a:p>
        </p:txBody>
      </p:sp>
      <p:sp>
        <p:nvSpPr>
          <p:cNvPr id="9231" name="Text Box 15"/>
          <p:cNvSpPr txBox="1">
            <a:spLocks noChangeArrowheads="1"/>
          </p:cNvSpPr>
          <p:nvPr/>
        </p:nvSpPr>
        <p:spPr bwMode="auto">
          <a:xfrm>
            <a:off x="6156325" y="2781300"/>
            <a:ext cx="2551113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800" b="1">
                <a:solidFill>
                  <a:srgbClr val="CC0000"/>
                </a:solidFill>
                <a:latin typeface="Calibri" pitchFamily="34" charset="0"/>
              </a:rPr>
              <a:t>Здоровые</a:t>
            </a:r>
          </a:p>
          <a:p>
            <a:pPr algn="ctr"/>
            <a:r>
              <a:rPr lang="ru-RU" sz="2800" b="1">
                <a:solidFill>
                  <a:srgbClr val="CC0000"/>
                </a:solidFill>
                <a:latin typeface="Calibri" pitchFamily="34" charset="0"/>
              </a:rPr>
              <a:t> физически </a:t>
            </a:r>
          </a:p>
          <a:p>
            <a:pPr algn="ctr"/>
            <a:r>
              <a:rPr lang="ru-RU" sz="2800" b="1">
                <a:solidFill>
                  <a:srgbClr val="CC0000"/>
                </a:solidFill>
                <a:latin typeface="Calibri" pitchFamily="34" charset="0"/>
              </a:rPr>
              <a:t>и психически</a:t>
            </a:r>
          </a:p>
        </p:txBody>
      </p:sp>
      <p:sp>
        <p:nvSpPr>
          <p:cNvPr id="9232" name="AutoShape 16"/>
          <p:cNvSpPr>
            <a:spLocks noChangeArrowheads="1"/>
          </p:cNvSpPr>
          <p:nvPr/>
        </p:nvSpPr>
        <p:spPr bwMode="auto">
          <a:xfrm>
            <a:off x="4572000" y="4114800"/>
            <a:ext cx="4343400" cy="2362200"/>
          </a:xfrm>
          <a:prstGeom prst="wedgeEllipseCallout">
            <a:avLst>
              <a:gd name="adj1" fmla="val -36551"/>
              <a:gd name="adj2" fmla="val -53093"/>
            </a:avLst>
          </a:prstGeom>
          <a:solidFill>
            <a:srgbClr val="FFFFCC"/>
          </a:solidFill>
          <a:ln w="38100">
            <a:solidFill>
              <a:srgbClr val="FFCC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ru-RU">
              <a:latin typeface="Calibri" pitchFamily="34" charset="0"/>
            </a:endParaRPr>
          </a:p>
        </p:txBody>
      </p:sp>
      <p:sp>
        <p:nvSpPr>
          <p:cNvPr id="9233" name="Text Box 17"/>
          <p:cNvSpPr txBox="1">
            <a:spLocks noChangeArrowheads="1"/>
          </p:cNvSpPr>
          <p:nvPr/>
        </p:nvSpPr>
        <p:spPr bwMode="auto">
          <a:xfrm>
            <a:off x="5029200" y="4267200"/>
            <a:ext cx="352425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800" b="1">
                <a:solidFill>
                  <a:srgbClr val="800000"/>
                </a:solidFill>
                <a:latin typeface="Calibri" pitchFamily="34" charset="0"/>
              </a:rPr>
              <a:t>Иметь</a:t>
            </a:r>
          </a:p>
          <a:p>
            <a:pPr algn="ctr"/>
            <a:r>
              <a:rPr lang="ru-RU" sz="2800" b="1">
                <a:solidFill>
                  <a:srgbClr val="800000"/>
                </a:solidFill>
                <a:latin typeface="Calibri" pitchFamily="34" charset="0"/>
              </a:rPr>
              <a:t> социальный опыт</a:t>
            </a:r>
          </a:p>
          <a:p>
            <a:pPr algn="ctr"/>
            <a:r>
              <a:rPr lang="ru-RU" sz="2800" b="1">
                <a:solidFill>
                  <a:srgbClr val="800000"/>
                </a:solidFill>
                <a:latin typeface="Calibri" pitchFamily="34" charset="0"/>
              </a:rPr>
              <a:t>самостоятельного</a:t>
            </a:r>
          </a:p>
          <a:p>
            <a:pPr algn="ctr"/>
            <a:r>
              <a:rPr lang="ru-RU" sz="2800" b="1">
                <a:solidFill>
                  <a:srgbClr val="800000"/>
                </a:solidFill>
                <a:latin typeface="Calibri" pitchFamily="34" charset="0"/>
              </a:rPr>
              <a:t>принятия решений</a:t>
            </a:r>
          </a:p>
        </p:txBody>
      </p:sp>
      <p:pic>
        <p:nvPicPr>
          <p:cNvPr id="17" name="Сборники музыки для релаксации - Laguna Romantica - R. King (mp3ostrov.co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418012" y="3275012"/>
            <a:ext cx="306388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815" y="1513717"/>
            <a:ext cx="2348945" cy="2450232"/>
          </a:xfrm>
          <a:prstGeom prst="rect">
            <a:avLst/>
          </a:prstGeom>
        </p:spPr>
      </p:pic>
    </p:spTree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21894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6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9221" grpId="0" animBg="1"/>
      <p:bldP spid="9222" grpId="0"/>
      <p:bldP spid="9223" grpId="0" animBg="1"/>
      <p:bldP spid="9224" grpId="0"/>
      <p:bldP spid="9225" grpId="0" animBg="1"/>
      <p:bldP spid="9227" grpId="0"/>
      <p:bldP spid="9228" grpId="0" animBg="1"/>
      <p:bldP spid="9229" grpId="0"/>
      <p:bldP spid="9230" grpId="0" animBg="1"/>
      <p:bldP spid="9231" grpId="0"/>
      <p:bldP spid="9232" grpId="0" animBg="1"/>
      <p:bldP spid="923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/>
        </p:nvGraphicFramePr>
        <p:xfrm>
          <a:off x="4994970" y="1346796"/>
          <a:ext cx="3744415" cy="25922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Схема 7"/>
          <p:cNvGraphicFramePr/>
          <p:nvPr/>
        </p:nvGraphicFramePr>
        <p:xfrm>
          <a:off x="4994970" y="2712789"/>
          <a:ext cx="3816423" cy="2520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9" name="Схема 8"/>
          <p:cNvGraphicFramePr/>
          <p:nvPr/>
        </p:nvGraphicFramePr>
        <p:xfrm>
          <a:off x="4788024" y="4149080"/>
          <a:ext cx="4032448" cy="2520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pic>
        <p:nvPicPr>
          <p:cNvPr id="81926" name="Picture 4"/>
          <p:cNvPicPr>
            <a:picLocks noChangeAspect="1" noChangeArrowheads="1"/>
          </p:cNvPicPr>
          <p:nvPr/>
        </p:nvPicPr>
        <p:blipFill>
          <a:blip r:embed="rId17">
            <a:lum bright="10000"/>
          </a:blip>
          <a:srcRect t="16325" r="2536" b="8307"/>
          <a:stretch>
            <a:fillRect/>
          </a:stretch>
        </p:blipFill>
        <p:spPr bwMode="auto">
          <a:xfrm>
            <a:off x="2268538" y="765175"/>
            <a:ext cx="12954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7" name="Схема 16"/>
          <p:cNvGraphicFramePr/>
          <p:nvPr/>
        </p:nvGraphicFramePr>
        <p:xfrm>
          <a:off x="-319781" y="2788865"/>
          <a:ext cx="5184576" cy="26958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sp>
        <p:nvSpPr>
          <p:cNvPr id="18" name="Выноска-облако 17"/>
          <p:cNvSpPr/>
          <p:nvPr/>
        </p:nvSpPr>
        <p:spPr>
          <a:xfrm>
            <a:off x="2124075" y="1773238"/>
            <a:ext cx="2016125" cy="10795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Нежелание детей сидеть  друг с другом</a:t>
            </a:r>
          </a:p>
        </p:txBody>
      </p:sp>
      <p:sp>
        <p:nvSpPr>
          <p:cNvPr id="19" name="Выноска-облако 18"/>
          <p:cNvSpPr/>
          <p:nvPr/>
        </p:nvSpPr>
        <p:spPr>
          <a:xfrm>
            <a:off x="0" y="2205038"/>
            <a:ext cx="2232025" cy="1008062"/>
          </a:xfrm>
          <a:prstGeom prst="cloudCallout">
            <a:avLst>
              <a:gd name="adj1" fmla="val 11535"/>
              <a:gd name="adj2" fmla="val 11183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200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Не могут соглашаться с мнением других учеников</a:t>
            </a:r>
          </a:p>
        </p:txBody>
      </p:sp>
      <p:sp>
        <p:nvSpPr>
          <p:cNvPr id="20" name="Выноска-облако 19"/>
          <p:cNvSpPr/>
          <p:nvPr/>
        </p:nvSpPr>
        <p:spPr>
          <a:xfrm>
            <a:off x="2987675" y="2852738"/>
            <a:ext cx="1944688" cy="1008062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Раньше не работали с учетом времени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250825" y="1268413"/>
            <a:ext cx="792163" cy="2159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3" name="Двойная стрелка влево/вправо 22"/>
          <p:cNvSpPr/>
          <p:nvPr/>
        </p:nvSpPr>
        <p:spPr>
          <a:xfrm>
            <a:off x="755650" y="5589588"/>
            <a:ext cx="7488238" cy="151130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>
                <a:solidFill>
                  <a:srgbClr val="FFFFFF"/>
                </a:solidFill>
                <a:latin typeface="Calibri" pitchFamily="34" charset="0"/>
                <a:cs typeface="Arial" charset="0"/>
              </a:rPr>
              <a:t>Дальнейшие действия: изучение новых подходов  с целью развития коммуникабельности, толерантности у детей; дифференцировать задания для соблюдения регламент</a:t>
            </a:r>
            <a:r>
              <a:rPr lang="ru-RU">
                <a:solidFill>
                  <a:srgbClr val="FFFFFF"/>
                </a:solidFill>
                <a:latin typeface="Arial" charset="0"/>
                <a:cs typeface="Arial" charset="0"/>
              </a:rPr>
              <a:t>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278" y="590553"/>
            <a:ext cx="1608658" cy="12064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86793" y="571186"/>
            <a:ext cx="2120065" cy="159004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89" y="591437"/>
            <a:ext cx="1701997" cy="12764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4" descr="STAR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4150" y="692150"/>
            <a:ext cx="2227263" cy="468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4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79613" y="981075"/>
            <a:ext cx="6264275" cy="1368425"/>
          </a:xfrm>
        </p:spPr>
        <p:txBody>
          <a:bodyPr/>
          <a:lstStyle/>
          <a:p>
            <a:pPr algn="r"/>
            <a:r>
              <a:rPr lang="ru-RU" sz="2700" b="1" smtClean="0">
                <a:solidFill>
                  <a:srgbClr val="C00000"/>
                </a:solidFill>
              </a:rPr>
              <a:t>«Уже недостаточно просто знать что-то; более важно знать почему и как  и где  применить»</a:t>
            </a:r>
            <a:br>
              <a:rPr lang="ru-RU" sz="2700" b="1" smtClean="0">
                <a:solidFill>
                  <a:srgbClr val="C00000"/>
                </a:solidFill>
              </a:rPr>
            </a:br>
            <a:r>
              <a:rPr lang="ru-RU" sz="2700" b="1" smtClean="0"/>
              <a:t>                           </a:t>
            </a:r>
            <a:r>
              <a:rPr lang="ru-RU" sz="2700" smtClean="0"/>
              <a:t>(Карл Роджерс «Свобода учиться»)</a:t>
            </a:r>
          </a:p>
        </p:txBody>
      </p:sp>
      <p:sp>
        <p:nvSpPr>
          <p:cNvPr id="82948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2484438" y="2781300"/>
            <a:ext cx="6286500" cy="4259263"/>
          </a:xfrm>
        </p:spPr>
        <p:txBody>
          <a:bodyPr/>
          <a:lstStyle/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2000" smtClean="0"/>
              <a:t>Целью обучения становится общекультурное, личностное и познавательное развитие учащихся, обеспечивающее такую </a:t>
            </a:r>
            <a:r>
              <a:rPr lang="ru-RU" sz="2000" b="1" i="1" smtClean="0">
                <a:solidFill>
                  <a:srgbClr val="CE2024"/>
                </a:solidFill>
              </a:rPr>
              <a:t>ключевую компетенцию, как умение учиться.</a:t>
            </a:r>
            <a:endParaRPr lang="en-US" sz="2000" b="1" i="1" smtClean="0">
              <a:solidFill>
                <a:srgbClr val="CE2024"/>
              </a:solidFill>
            </a:endParaRP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2000" smtClean="0"/>
              <a:t> Все это достигается путем сознательного, активного присвоения учащимися  социального опыта. При этом знания, умения и навыки  рассматриваются как производные от </a:t>
            </a:r>
            <a:r>
              <a:rPr lang="ru-RU" sz="2000" b="1" i="1" smtClean="0">
                <a:solidFill>
                  <a:srgbClr val="CE2024"/>
                </a:solidFill>
              </a:rPr>
              <a:t>целенаправленных действий</a:t>
            </a:r>
            <a:r>
              <a:rPr lang="ru-RU" sz="2000" smtClean="0">
                <a:solidFill>
                  <a:schemeClr val="bg2"/>
                </a:solidFill>
              </a:rPr>
              <a:t>,</a:t>
            </a:r>
            <a:r>
              <a:rPr lang="ru-RU" sz="2000" smtClean="0"/>
              <a:t> применения  7  модулей и формируются, применяются и сохраняются в тесной связи с </a:t>
            </a:r>
            <a:r>
              <a:rPr lang="ru-RU" sz="2000" b="1" i="1" smtClean="0">
                <a:solidFill>
                  <a:srgbClr val="CE2024"/>
                </a:solidFill>
              </a:rPr>
              <a:t>активными действиями самих учащихся</a:t>
            </a:r>
            <a:r>
              <a:rPr lang="ru-RU" sz="2000" smtClean="0">
                <a:solidFill>
                  <a:srgbClr val="CE2024"/>
                </a:solidFill>
              </a:rPr>
              <a:t>.</a:t>
            </a:r>
          </a:p>
          <a:p>
            <a:pPr algn="r">
              <a:lnSpc>
                <a:spcPct val="90000"/>
              </a:lnSpc>
              <a:buFont typeface="Arial" charset="0"/>
              <a:buNone/>
            </a:pPr>
            <a:r>
              <a:rPr lang="ru-RU" sz="2400" smtClean="0"/>
              <a:t> </a:t>
            </a:r>
            <a:endParaRPr lang="ru-RU" sz="16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4213" y="1412875"/>
            <a:ext cx="8002587" cy="2447925"/>
          </a:xfrm>
        </p:spPr>
        <p:txBody>
          <a:bodyPr/>
          <a:lstStyle/>
          <a:p>
            <a:r>
              <a:rPr lang="ru-RU" b="1" i="1" smtClean="0">
                <a:solidFill>
                  <a:srgbClr val="CE2024"/>
                </a:solidFill>
              </a:rPr>
              <a:t>«Скажи мне - и я забуду, </a:t>
            </a:r>
            <a:br>
              <a:rPr lang="ru-RU" b="1" i="1" smtClean="0">
                <a:solidFill>
                  <a:srgbClr val="CE2024"/>
                </a:solidFill>
              </a:rPr>
            </a:br>
            <a:r>
              <a:rPr lang="ru-RU" b="1" i="1" smtClean="0">
                <a:solidFill>
                  <a:srgbClr val="CE2024"/>
                </a:solidFill>
              </a:rPr>
              <a:t>Покажи мне – и я запомню,</a:t>
            </a:r>
            <a:br>
              <a:rPr lang="ru-RU" b="1" i="1" smtClean="0">
                <a:solidFill>
                  <a:srgbClr val="CE2024"/>
                </a:solidFill>
              </a:rPr>
            </a:br>
            <a:r>
              <a:rPr lang="ru-RU" b="1" i="1" smtClean="0">
                <a:solidFill>
                  <a:srgbClr val="CE2024"/>
                </a:solidFill>
              </a:rPr>
              <a:t>Дай мне действовать самому – и я научусь»</a:t>
            </a:r>
            <a:br>
              <a:rPr lang="ru-RU" b="1" i="1" smtClean="0">
                <a:solidFill>
                  <a:srgbClr val="CE2024"/>
                </a:solidFill>
              </a:rPr>
            </a:br>
            <a:endParaRPr lang="ru-RU" b="1" i="1" smtClean="0">
              <a:solidFill>
                <a:srgbClr val="CE2024"/>
              </a:solidFill>
            </a:endParaRPr>
          </a:p>
        </p:txBody>
      </p:sp>
      <p:pic>
        <p:nvPicPr>
          <p:cNvPr id="27651" name="Picture 4" descr="untitled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3868622" y="3775947"/>
            <a:ext cx="2414817" cy="2126972"/>
          </a:xfrm>
          <a:effectLst>
            <a:softEdge rad="112500"/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AutoShape 2"/>
          <p:cNvSpPr>
            <a:spLocks noChangeArrowheads="1"/>
          </p:cNvSpPr>
          <p:nvPr/>
        </p:nvSpPr>
        <p:spPr bwMode="auto">
          <a:xfrm rot="10800000">
            <a:off x="1692275" y="3573463"/>
            <a:ext cx="6840538" cy="2016125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rot="10800000" wrap="none" anchor="ctr"/>
          <a:lstStyle/>
          <a:p>
            <a:pPr algn="ctr">
              <a:spcBef>
                <a:spcPct val="50000"/>
              </a:spcBef>
            </a:pPr>
            <a:endParaRPr lang="ru-RU" b="1"/>
          </a:p>
          <a:p>
            <a:pPr algn="ctr">
              <a:spcBef>
                <a:spcPct val="50000"/>
              </a:spcBef>
            </a:pPr>
            <a:endParaRPr lang="ru-RU" b="1"/>
          </a:p>
          <a:p>
            <a:pPr algn="ctr">
              <a:spcBef>
                <a:spcPct val="50000"/>
              </a:spcBef>
            </a:pPr>
            <a:r>
              <a:rPr lang="ru-RU" sz="2400" b="1" i="1"/>
              <a:t>Учитель – это  звучит  гордо</a:t>
            </a:r>
            <a:r>
              <a:rPr lang="ru-RU" b="1"/>
              <a:t>!</a:t>
            </a:r>
            <a:endParaRPr lang="ru-RU" sz="2000" b="1"/>
          </a:p>
          <a:p>
            <a:pPr algn="ctr"/>
            <a:endParaRPr lang="ru-RU" sz="2000"/>
          </a:p>
        </p:txBody>
      </p:sp>
      <p:sp>
        <p:nvSpPr>
          <p:cNvPr id="84995" name="AutoShape 3"/>
          <p:cNvSpPr>
            <a:spLocks noChangeArrowheads="1"/>
          </p:cNvSpPr>
          <p:nvPr/>
        </p:nvSpPr>
        <p:spPr bwMode="auto">
          <a:xfrm rot="10800000">
            <a:off x="1619250" y="2565400"/>
            <a:ext cx="6481763" cy="1943100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rot="10800000" wrap="none" anchor="ctr"/>
          <a:lstStyle/>
          <a:p>
            <a:pPr algn="ctr">
              <a:spcBef>
                <a:spcPct val="50000"/>
              </a:spcBef>
            </a:pPr>
            <a:endParaRPr lang="ru-RU" b="1"/>
          </a:p>
          <a:p>
            <a:pPr algn="ctr">
              <a:spcBef>
                <a:spcPct val="50000"/>
              </a:spcBef>
            </a:pPr>
            <a:endParaRPr lang="ru-RU" b="1"/>
          </a:p>
          <a:p>
            <a:pPr algn="ctr">
              <a:spcBef>
                <a:spcPct val="50000"/>
              </a:spcBef>
            </a:pPr>
            <a:endParaRPr lang="ru-RU" b="1">
              <a:solidFill>
                <a:schemeClr val="bg1"/>
              </a:solidFill>
            </a:endParaRPr>
          </a:p>
          <a:p>
            <a:pPr algn="ctr"/>
            <a:r>
              <a:rPr lang="ru-RU" sz="2000" b="1">
                <a:solidFill>
                  <a:schemeClr val="bg1"/>
                </a:solidFill>
              </a:rPr>
              <a:t>Кто постигает новое, лелея старое, </a:t>
            </a:r>
          </a:p>
          <a:p>
            <a:pPr algn="ctr"/>
            <a:r>
              <a:rPr lang="ru-RU" sz="2000" b="1">
                <a:solidFill>
                  <a:schemeClr val="bg1"/>
                </a:solidFill>
              </a:rPr>
              <a:t>тот может быть учителем.</a:t>
            </a:r>
          </a:p>
          <a:p>
            <a:pPr algn="ctr"/>
            <a:r>
              <a:rPr lang="ru-RU" sz="2000" b="1">
                <a:solidFill>
                  <a:schemeClr val="bg1"/>
                </a:solidFill>
              </a:rPr>
              <a:t>Учитель и ученик растут вместе</a:t>
            </a:r>
          </a:p>
        </p:txBody>
      </p:sp>
      <p:sp>
        <p:nvSpPr>
          <p:cNvPr id="84996" name="AutoShape 4"/>
          <p:cNvSpPr>
            <a:spLocks noChangeArrowheads="1"/>
          </p:cNvSpPr>
          <p:nvPr/>
        </p:nvSpPr>
        <p:spPr bwMode="auto">
          <a:xfrm rot="10800000">
            <a:off x="1979613" y="1916113"/>
            <a:ext cx="5400675" cy="1584325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rot="10800000" wrap="none" anchor="ctr"/>
          <a:lstStyle/>
          <a:p>
            <a:pPr algn="ctr"/>
            <a:endParaRPr lang="ru-RU" b="1"/>
          </a:p>
          <a:p>
            <a:pPr algn="ctr"/>
            <a:endParaRPr lang="ru-RU" b="1"/>
          </a:p>
          <a:p>
            <a:pPr algn="ctr"/>
            <a:r>
              <a:rPr lang="ru-RU" sz="2000" b="1"/>
              <a:t>Обучает</a:t>
            </a:r>
          </a:p>
          <a:p>
            <a:pPr algn="ctr"/>
            <a:r>
              <a:rPr lang="ru-RU" sz="2000" b="1"/>
              <a:t>Воспитывает </a:t>
            </a:r>
          </a:p>
          <a:p>
            <a:pPr algn="ctr"/>
            <a:r>
              <a:rPr lang="ru-RU" sz="2000" b="1"/>
              <a:t>Развивает  личность</a:t>
            </a:r>
          </a:p>
        </p:txBody>
      </p:sp>
      <p:sp>
        <p:nvSpPr>
          <p:cNvPr id="84997" name="AutoShape 5"/>
          <p:cNvSpPr>
            <a:spLocks noChangeArrowheads="1"/>
          </p:cNvSpPr>
          <p:nvPr/>
        </p:nvSpPr>
        <p:spPr bwMode="auto">
          <a:xfrm rot="10800000">
            <a:off x="2771775" y="1484313"/>
            <a:ext cx="3816350" cy="1008062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rot="10800000" wrap="none" anchor="ctr"/>
          <a:lstStyle/>
          <a:p>
            <a:pPr algn="ctr">
              <a:spcBef>
                <a:spcPct val="50000"/>
              </a:spcBef>
            </a:pPr>
            <a:endParaRPr lang="ru-RU" b="1"/>
          </a:p>
          <a:p>
            <a:pPr algn="ctr">
              <a:spcBef>
                <a:spcPct val="50000"/>
              </a:spcBef>
            </a:pPr>
            <a:r>
              <a:rPr lang="ru-RU" sz="2000" b="1"/>
              <a:t>Целеустремленный</a:t>
            </a:r>
          </a:p>
          <a:p>
            <a:pPr algn="ctr">
              <a:spcBef>
                <a:spcPct val="50000"/>
              </a:spcBef>
            </a:pPr>
            <a:r>
              <a:rPr lang="ru-RU" sz="2000" b="1"/>
              <a:t>творческий</a:t>
            </a:r>
          </a:p>
          <a:p>
            <a:pPr algn="ctr"/>
            <a:endParaRPr lang="ru-RU"/>
          </a:p>
        </p:txBody>
      </p:sp>
      <p:sp>
        <p:nvSpPr>
          <p:cNvPr id="84998" name="AutoShape 6"/>
          <p:cNvSpPr>
            <a:spLocks noChangeArrowheads="1"/>
          </p:cNvSpPr>
          <p:nvPr/>
        </p:nvSpPr>
        <p:spPr bwMode="auto">
          <a:xfrm>
            <a:off x="3492500" y="215900"/>
            <a:ext cx="2374900" cy="1341438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 b="1">
              <a:solidFill>
                <a:srgbClr val="000000"/>
              </a:solidFill>
            </a:endParaRPr>
          </a:p>
          <a:p>
            <a:pPr algn="ctr"/>
            <a:endParaRPr lang="ru-RU" b="1">
              <a:solidFill>
                <a:srgbClr val="000000"/>
              </a:solidFill>
            </a:endParaRPr>
          </a:p>
          <a:p>
            <a:pPr algn="ctr"/>
            <a:r>
              <a:rPr lang="ru-RU" sz="2000" b="1">
                <a:solidFill>
                  <a:srgbClr val="000000"/>
                </a:solidFill>
              </a:rPr>
              <a:t>учитель</a:t>
            </a:r>
          </a:p>
          <a:p>
            <a:pPr algn="ctr"/>
            <a:endParaRPr lang="ru-RU" sz="2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49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49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4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49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49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4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4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4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4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49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49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4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49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49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4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4" grpId="0" animBg="1"/>
      <p:bldP spid="84995" grpId="0" animBg="1"/>
      <p:bldP spid="84996" grpId="0" animBg="1"/>
      <p:bldP spid="84997" grpId="0" animBg="1"/>
      <p:bldP spid="8499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КОЛЛЕКТИВ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417638"/>
            <a:ext cx="6336704" cy="47525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59" y="2560639"/>
            <a:ext cx="2772251" cy="196636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 rot="2829506">
            <a:off x="3383810" y="3244334"/>
            <a:ext cx="43565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Спасибо за внимание </a:t>
            </a:r>
          </a:p>
        </p:txBody>
      </p:sp>
    </p:spTree>
    <p:extLst>
      <p:ext uri="{BB962C8B-B14F-4D97-AF65-F5344CB8AC3E}">
        <p14:creationId xmlns:p14="http://schemas.microsoft.com/office/powerpoint/2010/main" val="7722886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Заголовок 3"/>
          <p:cNvSpPr>
            <a:spLocks noGrp="1"/>
          </p:cNvSpPr>
          <p:nvPr>
            <p:ph type="title"/>
          </p:nvPr>
        </p:nvSpPr>
        <p:spPr>
          <a:xfrm>
            <a:off x="4067175" y="692150"/>
            <a:ext cx="4702175" cy="1143000"/>
          </a:xfrm>
        </p:spPr>
        <p:txBody>
          <a:bodyPr/>
          <a:lstStyle/>
          <a:p>
            <a:pPr eaLnBrk="1" hangingPunct="1"/>
            <a:r>
              <a:rPr lang="uk-UA" sz="4000" b="1" dirty="0" err="1" smtClean="0">
                <a:solidFill>
                  <a:srgbClr val="632523"/>
                </a:solidFill>
                <a:latin typeface="Cambria" pitchFamily="18" charset="0"/>
              </a:rPr>
              <a:t>Газиева</a:t>
            </a:r>
            <a:r>
              <a:rPr lang="uk-UA" sz="4000" b="1" dirty="0" smtClean="0">
                <a:solidFill>
                  <a:srgbClr val="632523"/>
                </a:solidFill>
                <a:latin typeface="Cambria" pitchFamily="18" charset="0"/>
              </a:rPr>
              <a:t> </a:t>
            </a:r>
            <a:r>
              <a:rPr lang="uk-UA" sz="4000" b="1" dirty="0" err="1" smtClean="0">
                <a:solidFill>
                  <a:srgbClr val="632523"/>
                </a:solidFill>
                <a:latin typeface="Cambria" pitchFamily="18" charset="0"/>
              </a:rPr>
              <a:t>Юлдуз</a:t>
            </a:r>
            <a:r>
              <a:rPr lang="uk-UA" sz="4000" b="1" dirty="0" smtClean="0">
                <a:solidFill>
                  <a:srgbClr val="632523"/>
                </a:solidFill>
                <a:latin typeface="Cambria" pitchFamily="18" charset="0"/>
              </a:rPr>
              <a:t/>
            </a:r>
            <a:br>
              <a:rPr lang="uk-UA" sz="4000" b="1" dirty="0" smtClean="0">
                <a:solidFill>
                  <a:srgbClr val="632523"/>
                </a:solidFill>
                <a:latin typeface="Cambria" pitchFamily="18" charset="0"/>
              </a:rPr>
            </a:br>
            <a:r>
              <a:rPr lang="uk-UA" sz="4000" b="1" dirty="0" err="1" smtClean="0">
                <a:solidFill>
                  <a:srgbClr val="632523"/>
                </a:solidFill>
                <a:latin typeface="Cambria" pitchFamily="18" charset="0"/>
              </a:rPr>
              <a:t>Газимагамаевна</a:t>
            </a:r>
            <a:endParaRPr lang="ru-RU" sz="4000" dirty="0" smtClean="0">
              <a:latin typeface="Cambria" pitchFamily="18" charset="0"/>
            </a:endParaRPr>
          </a:p>
        </p:txBody>
      </p:sp>
      <p:sp>
        <p:nvSpPr>
          <p:cNvPr id="17411" name="Rectangle 6"/>
          <p:cNvSpPr>
            <a:spLocks noChangeArrowheads="1"/>
          </p:cNvSpPr>
          <p:nvPr/>
        </p:nvSpPr>
        <p:spPr bwMode="auto">
          <a:xfrm>
            <a:off x="4284663" y="2133600"/>
            <a:ext cx="4572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 dirty="0">
                <a:solidFill>
                  <a:srgbClr val="990033"/>
                </a:solidFill>
              </a:rPr>
              <a:t>Образование – </a:t>
            </a:r>
            <a:r>
              <a:rPr lang="ru-RU" sz="1600" b="1" dirty="0" smtClean="0">
                <a:solidFill>
                  <a:srgbClr val="990033"/>
                </a:solidFill>
              </a:rPr>
              <a:t>высшее</a:t>
            </a:r>
            <a:endParaRPr lang="ru-RU" sz="1600" b="1" dirty="0">
              <a:solidFill>
                <a:srgbClr val="990033"/>
              </a:solidFill>
            </a:endParaRPr>
          </a:p>
          <a:p>
            <a:r>
              <a:rPr lang="ru-RU" sz="1600" b="1" dirty="0">
                <a:solidFill>
                  <a:srgbClr val="990033"/>
                </a:solidFill>
              </a:rPr>
              <a:t>Педагогический стаж работы - </a:t>
            </a:r>
            <a:r>
              <a:rPr lang="ru-RU" sz="1600" b="1" dirty="0" smtClean="0">
                <a:solidFill>
                  <a:srgbClr val="990033"/>
                </a:solidFill>
              </a:rPr>
              <a:t>3 </a:t>
            </a:r>
            <a:r>
              <a:rPr lang="ru-RU" sz="1600" b="1" dirty="0">
                <a:solidFill>
                  <a:srgbClr val="990033"/>
                </a:solidFill>
              </a:rPr>
              <a:t>года </a:t>
            </a:r>
            <a:br>
              <a:rPr lang="ru-RU" sz="1600" b="1" dirty="0">
                <a:solidFill>
                  <a:srgbClr val="990033"/>
                </a:solidFill>
              </a:rPr>
            </a:br>
            <a:r>
              <a:rPr lang="ru-RU" sz="1600" b="1" dirty="0" smtClean="0">
                <a:solidFill>
                  <a:srgbClr val="990033"/>
                </a:solidFill>
              </a:rPr>
              <a:t>Учитель  </a:t>
            </a:r>
            <a:r>
              <a:rPr lang="ru-RU" sz="1600" b="1" dirty="0">
                <a:solidFill>
                  <a:srgbClr val="990033"/>
                </a:solidFill>
              </a:rPr>
              <a:t>химии  и  </a:t>
            </a:r>
            <a:r>
              <a:rPr lang="ru-RU" sz="1600" b="1" dirty="0" smtClean="0">
                <a:solidFill>
                  <a:srgbClr val="990033"/>
                </a:solidFill>
              </a:rPr>
              <a:t>биологии</a:t>
            </a:r>
            <a:endParaRPr lang="ru-RU" sz="1600" b="1" dirty="0">
              <a:solidFill>
                <a:srgbClr val="990033"/>
              </a:solidFill>
            </a:endParaRPr>
          </a:p>
        </p:txBody>
      </p:sp>
      <p:sp>
        <p:nvSpPr>
          <p:cNvPr id="17412" name="Rectangle 7"/>
          <p:cNvSpPr>
            <a:spLocks noChangeArrowheads="1"/>
          </p:cNvSpPr>
          <p:nvPr/>
        </p:nvSpPr>
        <p:spPr bwMode="auto">
          <a:xfrm>
            <a:off x="684213" y="3933825"/>
            <a:ext cx="30241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kk-KZ" b="1" i="1">
                <a:solidFill>
                  <a:srgbClr val="6600CC"/>
                </a:solidFill>
              </a:rPr>
              <a:t>Обучать надо не всех, </a:t>
            </a:r>
          </a:p>
          <a:p>
            <a:r>
              <a:rPr lang="kk-KZ" b="1" i="1">
                <a:solidFill>
                  <a:srgbClr val="6600CC"/>
                </a:solidFill>
              </a:rPr>
              <a:t>а каждого.</a:t>
            </a:r>
            <a:endParaRPr lang="ru-RU" b="1" i="1">
              <a:solidFill>
                <a:srgbClr val="6600CC"/>
              </a:solidFill>
            </a:endParaRPr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755650" y="3573463"/>
            <a:ext cx="23637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u="sng">
                <a:solidFill>
                  <a:srgbClr val="FF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Учительское кредо</a:t>
            </a:r>
          </a:p>
        </p:txBody>
      </p:sp>
      <p:sp>
        <p:nvSpPr>
          <p:cNvPr id="16393" name="Rectangle 9"/>
          <p:cNvSpPr>
            <a:spLocks noChangeArrowheads="1"/>
          </p:cNvSpPr>
          <p:nvPr/>
        </p:nvSpPr>
        <p:spPr bwMode="auto">
          <a:xfrm>
            <a:off x="5435600" y="4005263"/>
            <a:ext cx="21828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ru-RU" b="1" u="sng">
                <a:solidFill>
                  <a:srgbClr val="FF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Жизненное кредо</a:t>
            </a:r>
          </a:p>
        </p:txBody>
      </p:sp>
      <p:sp>
        <p:nvSpPr>
          <p:cNvPr id="17415" name="Rectangle 10"/>
          <p:cNvSpPr>
            <a:spLocks noChangeArrowheads="1"/>
          </p:cNvSpPr>
          <p:nvPr/>
        </p:nvSpPr>
        <p:spPr bwMode="auto">
          <a:xfrm>
            <a:off x="3779838" y="4437063"/>
            <a:ext cx="4572000" cy="201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i="1">
                <a:solidFill>
                  <a:srgbClr val="6600CC"/>
                </a:solidFill>
              </a:rPr>
              <a:t>«Я люблю жизнь. Я люблю жить. </a:t>
            </a:r>
          </a:p>
          <a:p>
            <a:r>
              <a:rPr lang="ru-RU" b="1" i="1">
                <a:solidFill>
                  <a:srgbClr val="6600CC"/>
                </a:solidFill>
              </a:rPr>
              <a:t>Я люблю искусство жизни, поэтому я стараюсь прожить свою жизнь как романтическое приключение, и все, что  я делаю, - это часть огромного узорного паруса, под которым плывет корабль моей жизни»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12" y="896938"/>
            <a:ext cx="3251130" cy="24383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"/>
          <p:cNvSpPr>
            <a:spLocks noChangeArrowheads="1"/>
          </p:cNvSpPr>
          <p:nvPr/>
        </p:nvSpPr>
        <p:spPr bwMode="auto">
          <a:xfrm>
            <a:off x="571500" y="2110254"/>
            <a:ext cx="807243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endParaRPr lang="ru-RU" sz="1200" b="1" dirty="0" smtClean="0">
              <a:cs typeface="Times New Roman" pitchFamily="18" charset="0"/>
            </a:endParaRPr>
          </a:p>
          <a:p>
            <a:pPr algn="ctr"/>
            <a:endParaRPr lang="ru-RU" sz="1200" b="1" dirty="0">
              <a:cs typeface="Times New Roman" pitchFamily="18" charset="0"/>
            </a:endParaRPr>
          </a:p>
          <a:p>
            <a:pPr algn="ctr"/>
            <a:r>
              <a:rPr lang="ru-RU" sz="1200" b="1" dirty="0" smtClean="0"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rgbClr val="6600CC"/>
                </a:solidFill>
                <a:cs typeface="Times New Roman" pitchFamily="18" charset="0"/>
              </a:rPr>
              <a:t>16 </a:t>
            </a:r>
            <a:r>
              <a:rPr lang="ru-RU" sz="3200" b="1" dirty="0">
                <a:solidFill>
                  <a:srgbClr val="6600CC"/>
                </a:solidFill>
                <a:cs typeface="Times New Roman" pitchFamily="18" charset="0"/>
              </a:rPr>
              <a:t>августа </a:t>
            </a:r>
            <a:r>
              <a:rPr lang="ru-RU" sz="3200" b="1" dirty="0" smtClean="0">
                <a:solidFill>
                  <a:srgbClr val="6600CC"/>
                </a:solidFill>
                <a:cs typeface="Times New Roman" pitchFamily="18" charset="0"/>
              </a:rPr>
              <a:t>2014 </a:t>
            </a:r>
            <a:r>
              <a:rPr lang="ru-RU" sz="3200" b="1" dirty="0">
                <a:solidFill>
                  <a:srgbClr val="6600CC"/>
                </a:solidFill>
                <a:cs typeface="Times New Roman" pitchFamily="18" charset="0"/>
              </a:rPr>
              <a:t>года я пришла работать в школу!   И ни разу не пожалела об этом</a:t>
            </a:r>
            <a:r>
              <a:rPr lang="ru-RU" sz="3200" b="1" dirty="0" smtClean="0">
                <a:solidFill>
                  <a:srgbClr val="6600CC"/>
                </a:solidFill>
                <a:cs typeface="Times New Roman" pitchFamily="18" charset="0"/>
              </a:rPr>
              <a:t>.</a:t>
            </a:r>
            <a:endParaRPr lang="ru-RU" sz="32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576741"/>
            <a:ext cx="2115495" cy="17070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920" y="4509120"/>
            <a:ext cx="2448272" cy="16561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2988" y="948531"/>
            <a:ext cx="1284163" cy="133523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739" y="576741"/>
            <a:ext cx="1864462" cy="18888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621" y="548680"/>
            <a:ext cx="6816757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3299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3963" y="548680"/>
            <a:ext cx="7104789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2918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МОЙ КЛАСС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396513"/>
            <a:ext cx="6120680" cy="4590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0415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/>
              <a:t>Мы изучаем видовое разнообразие Ленточного бора. </a:t>
            </a:r>
            <a:endParaRPr lang="ru-RU" sz="32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5811">
            <a:off x="52202" y="1506681"/>
            <a:ext cx="3168351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06722">
            <a:off x="6305008" y="1264810"/>
            <a:ext cx="2589386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98254">
            <a:off x="3660435" y="2132856"/>
            <a:ext cx="2592288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7636">
            <a:off x="898037" y="4163425"/>
            <a:ext cx="2952328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45541">
            <a:off x="4402440" y="4432542"/>
            <a:ext cx="2952328" cy="2088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C:\Users\михаил\Desktop\самопрезентация\бьб.jpe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301208"/>
            <a:ext cx="13144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5811">
            <a:off x="204602" y="1659081"/>
            <a:ext cx="3168351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4162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103" descr="Picture55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28625" y="857250"/>
            <a:ext cx="9448800" cy="566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704" name="Rectangle 10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908050"/>
            <a:ext cx="7612063" cy="376238"/>
          </a:xfrm>
        </p:spPr>
        <p:txBody>
          <a:bodyPr anchor="b">
            <a:normAutofit fontScale="90000"/>
          </a:bodyPr>
          <a:lstStyle/>
          <a:p>
            <a:r>
              <a:rPr lang="ru-RU" sz="2300" b="1" smtClean="0">
                <a:solidFill>
                  <a:srgbClr val="002060"/>
                </a:solidFill>
              </a:rPr>
              <a:t>     </a:t>
            </a:r>
            <a:br>
              <a:rPr lang="ru-RU" sz="2300" b="1" smtClean="0">
                <a:solidFill>
                  <a:srgbClr val="002060"/>
                </a:solidFill>
              </a:rPr>
            </a:br>
            <a:r>
              <a:rPr lang="ru-RU" sz="2300" b="1" smtClean="0">
                <a:solidFill>
                  <a:srgbClr val="002060"/>
                </a:solidFill>
              </a:rPr>
              <a:t/>
            </a:r>
            <a:br>
              <a:rPr lang="ru-RU" sz="2300" b="1" smtClean="0">
                <a:solidFill>
                  <a:srgbClr val="002060"/>
                </a:solidFill>
              </a:rPr>
            </a:br>
            <a:r>
              <a:rPr lang="ru-RU" sz="2300" b="1" smtClean="0">
                <a:solidFill>
                  <a:srgbClr val="002060"/>
                </a:solidFill>
              </a:rPr>
              <a:t/>
            </a:r>
            <a:br>
              <a:rPr lang="ru-RU" sz="2300" b="1" smtClean="0">
                <a:solidFill>
                  <a:srgbClr val="002060"/>
                </a:solidFill>
              </a:rPr>
            </a:br>
            <a:r>
              <a:rPr lang="ru-RU" sz="2300" b="1" smtClean="0">
                <a:solidFill>
                  <a:srgbClr val="002060"/>
                </a:solidFill>
              </a:rPr>
              <a:t/>
            </a:r>
            <a:br>
              <a:rPr lang="ru-RU" sz="2300" b="1" smtClean="0">
                <a:solidFill>
                  <a:srgbClr val="002060"/>
                </a:solidFill>
              </a:rPr>
            </a:br>
            <a:r>
              <a:rPr lang="ru-RU" sz="2300" b="1" smtClean="0">
                <a:solidFill>
                  <a:srgbClr val="002060"/>
                </a:solidFill>
              </a:rPr>
              <a:t/>
            </a:r>
            <a:br>
              <a:rPr lang="ru-RU" sz="2300" b="1" smtClean="0">
                <a:solidFill>
                  <a:srgbClr val="002060"/>
                </a:solidFill>
              </a:rPr>
            </a:br>
            <a:r>
              <a:rPr lang="ru-RU" sz="2300" b="1" smtClean="0">
                <a:solidFill>
                  <a:srgbClr val="002060"/>
                </a:solidFill>
              </a:rPr>
              <a:t/>
            </a:r>
            <a:br>
              <a:rPr lang="ru-RU" sz="2300" b="1" smtClean="0">
                <a:solidFill>
                  <a:srgbClr val="002060"/>
                </a:solidFill>
              </a:rPr>
            </a:br>
            <a:r>
              <a:rPr lang="ru-RU" sz="2300" b="1" smtClean="0">
                <a:solidFill>
                  <a:srgbClr val="002060"/>
                </a:solidFill>
              </a:rPr>
              <a:t>рефлексия  изменений</a:t>
            </a:r>
            <a:br>
              <a:rPr lang="ru-RU" sz="2300" b="1" smtClean="0">
                <a:solidFill>
                  <a:srgbClr val="002060"/>
                </a:solidFill>
              </a:rPr>
            </a:br>
            <a:r>
              <a:rPr lang="ru-RU" sz="2300" b="1" smtClean="0">
                <a:solidFill>
                  <a:srgbClr val="002060"/>
                </a:solidFill>
              </a:rPr>
              <a:t>в  моей  педагогической  деятельности</a:t>
            </a:r>
            <a:br>
              <a:rPr lang="ru-RU" sz="2300" b="1" smtClean="0">
                <a:solidFill>
                  <a:srgbClr val="002060"/>
                </a:solidFill>
              </a:rPr>
            </a:br>
            <a:endParaRPr lang="en-US" sz="2300" b="1" smtClean="0">
              <a:solidFill>
                <a:srgbClr val="002060"/>
              </a:solidFill>
            </a:endParaRPr>
          </a:p>
        </p:txBody>
      </p:sp>
      <p:grpSp>
        <p:nvGrpSpPr>
          <p:cNvPr id="58372" name="Group 156"/>
          <p:cNvGrpSpPr>
            <a:grpSpLocks/>
          </p:cNvGrpSpPr>
          <p:nvPr/>
        </p:nvGrpSpPr>
        <p:grpSpPr bwMode="auto">
          <a:xfrm>
            <a:off x="-23813" y="860425"/>
            <a:ext cx="8942388" cy="5435600"/>
            <a:chOff x="224" y="1294"/>
            <a:chExt cx="5507" cy="2216"/>
          </a:xfrm>
        </p:grpSpPr>
        <p:sp>
          <p:nvSpPr>
            <p:cNvPr id="58373" name="Oval 105"/>
            <p:cNvSpPr>
              <a:spLocks noChangeArrowheads="1"/>
            </p:cNvSpPr>
            <p:nvPr/>
          </p:nvSpPr>
          <p:spPr bwMode="gray">
            <a:xfrm>
              <a:off x="3590" y="1506"/>
              <a:ext cx="2141" cy="1786"/>
            </a:xfrm>
            <a:prstGeom prst="ellipse">
              <a:avLst/>
            </a:prstGeom>
            <a:noFill/>
            <a:ln w="57150">
              <a:solidFill>
                <a:schemeClr val="tx2">
                  <a:alpha val="39999"/>
                </a:schemeClr>
              </a:solidFill>
              <a:round/>
              <a:headEnd/>
              <a:tailEnd/>
            </a:ln>
            <a:scene3d>
              <a:camera prst="legacyPerspectiveFront"/>
              <a:lightRig rig="legacyFlat3" dir="r"/>
            </a:scene3d>
            <a:sp3d extrusionH="430200" prstMaterial="legacyPlastic">
              <a:bevelT w="13500" h="13500" prst="angle"/>
              <a:bevelB w="13500" h="13500" prst="angle"/>
              <a:extrusionClr>
                <a:schemeClr val="accent2"/>
              </a:extrusionClr>
            </a:sp3d>
          </p:spPr>
          <p:txBody>
            <a:bodyPr wrap="none" anchor="ctr">
              <a:flatTx/>
            </a:bodyPr>
            <a:lstStyle/>
            <a:p>
              <a:pPr algn="ctr"/>
              <a:endParaRPr lang="ru-RU" b="1"/>
            </a:p>
          </p:txBody>
        </p:sp>
        <p:sp>
          <p:nvSpPr>
            <p:cNvPr id="58374" name="Oval 106"/>
            <p:cNvSpPr>
              <a:spLocks noChangeArrowheads="1"/>
            </p:cNvSpPr>
            <p:nvPr/>
          </p:nvSpPr>
          <p:spPr bwMode="gray">
            <a:xfrm>
              <a:off x="333" y="1506"/>
              <a:ext cx="2345" cy="1786"/>
            </a:xfrm>
            <a:prstGeom prst="ellipse">
              <a:avLst/>
            </a:prstGeom>
            <a:noFill/>
            <a:ln w="57150">
              <a:solidFill>
                <a:schemeClr val="tx2">
                  <a:alpha val="39999"/>
                </a:schemeClr>
              </a:solidFill>
              <a:round/>
              <a:headEnd/>
              <a:tailEnd/>
            </a:ln>
            <a:scene3d>
              <a:camera prst="legacyPerspectiveFront"/>
              <a:lightRig rig="legacyFlat3" dir="r"/>
            </a:scene3d>
            <a:sp3d extrusionH="430200" prstMaterial="legacyPlastic">
              <a:bevelT w="13500" h="13500" prst="angle"/>
              <a:bevelB w="13500" h="13500" prst="angle"/>
              <a:extrusionClr>
                <a:schemeClr val="folHlink"/>
              </a:extrusionClr>
            </a:sp3d>
          </p:spPr>
          <p:txBody>
            <a:bodyPr wrap="none" anchor="ctr">
              <a:flatTx/>
            </a:bodyPr>
            <a:lstStyle/>
            <a:p>
              <a:pPr algn="ctr"/>
              <a:endParaRPr lang="ru-RU" b="1"/>
            </a:p>
          </p:txBody>
        </p:sp>
        <p:grpSp>
          <p:nvGrpSpPr>
            <p:cNvPr id="58375" name="Group 107"/>
            <p:cNvGrpSpPr>
              <a:grpSpLocks/>
            </p:cNvGrpSpPr>
            <p:nvPr/>
          </p:nvGrpSpPr>
          <p:grpSpPr bwMode="auto">
            <a:xfrm>
              <a:off x="1922" y="2030"/>
              <a:ext cx="1160" cy="762"/>
              <a:chOff x="1928" y="2171"/>
              <a:chExt cx="1124" cy="741"/>
            </a:xfrm>
          </p:grpSpPr>
          <p:sp>
            <p:nvSpPr>
              <p:cNvPr id="409708" name="AutoShape 108"/>
              <p:cNvSpPr>
                <a:spLocks noChangeArrowheads="1"/>
              </p:cNvSpPr>
              <p:nvPr/>
            </p:nvSpPr>
            <p:spPr bwMode="gray">
              <a:xfrm>
                <a:off x="1928" y="2171"/>
                <a:ext cx="1124" cy="741"/>
              </a:xfrm>
              <a:prstGeom prst="roundRect">
                <a:avLst>
                  <a:gd name="adj" fmla="val 11921"/>
                </a:avLst>
              </a:prstGeom>
              <a:ln/>
              <a:extLst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>
                  <a:defRPr/>
                </a:pPr>
                <a:endParaRPr lang="ru-RU" b="1"/>
              </a:p>
            </p:txBody>
          </p:sp>
          <p:sp>
            <p:nvSpPr>
              <p:cNvPr id="409709" name="Freeform 109"/>
              <p:cNvSpPr>
                <a:spLocks/>
              </p:cNvSpPr>
              <p:nvPr/>
            </p:nvSpPr>
            <p:spPr bwMode="gray">
              <a:xfrm>
                <a:off x="1968" y="2188"/>
                <a:ext cx="397" cy="370"/>
              </a:xfrm>
              <a:custGeom>
                <a:avLst/>
                <a:gdLst>
                  <a:gd name="T0" fmla="*/ 118 w 596"/>
                  <a:gd name="T1" fmla="*/ 0 h 598"/>
                  <a:gd name="T2" fmla="*/ 0 w 596"/>
                  <a:gd name="T3" fmla="*/ 118 h 598"/>
                  <a:gd name="T4" fmla="*/ 0 w 596"/>
                  <a:gd name="T5" fmla="*/ 589 h 598"/>
                  <a:gd name="T6" fmla="*/ 161 w 596"/>
                  <a:gd name="T7" fmla="*/ 174 h 598"/>
                  <a:gd name="T8" fmla="*/ 589 w 596"/>
                  <a:gd name="T9" fmla="*/ 0 h 598"/>
                  <a:gd name="T10" fmla="*/ 118 w 596"/>
                  <a:gd name="T11" fmla="*/ 0 h 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folHlink">
                      <a:gamma/>
                      <a:tint val="60392"/>
                      <a:invGamma/>
                    </a:schemeClr>
                  </a:gs>
                  <a:gs pos="50000">
                    <a:schemeClr val="folHlink">
                      <a:alpha val="0"/>
                    </a:schemeClr>
                  </a:gs>
                  <a:gs pos="100000">
                    <a:schemeClr val="folHlink">
                      <a:gamma/>
                      <a:tint val="60392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algn="ctr">
                  <a:defRPr/>
                </a:pPr>
                <a:endParaRPr lang="ru-RU" b="1">
                  <a:cs typeface="+mn-cs"/>
                </a:endParaRPr>
              </a:p>
            </p:txBody>
          </p:sp>
        </p:grpSp>
        <p:sp>
          <p:nvSpPr>
            <p:cNvPr id="409710" name="Text Box 110"/>
            <p:cNvSpPr txBox="1">
              <a:spLocks noChangeArrowheads="1"/>
            </p:cNvSpPr>
            <p:nvPr/>
          </p:nvSpPr>
          <p:spPr bwMode="white">
            <a:xfrm>
              <a:off x="1922" y="2171"/>
              <a:ext cx="1158" cy="389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ru-RU" sz="1600" b="1" dirty="0">
                  <a:solidFill>
                    <a:schemeClr val="bg2">
                      <a:lumMod val="10000"/>
                    </a:schemeClr>
                  </a:solidFill>
                  <a:cs typeface="+mn-cs"/>
                </a:rPr>
                <a:t>Учитель</a:t>
              </a:r>
            </a:p>
            <a:p>
              <a:pPr algn="ctr">
                <a:spcBef>
                  <a:spcPct val="50000"/>
                </a:spcBef>
                <a:defRPr/>
              </a:pPr>
              <a:r>
                <a:rPr lang="ru-RU" sz="1600" b="1" dirty="0">
                  <a:solidFill>
                    <a:schemeClr val="bg2">
                      <a:lumMod val="10000"/>
                    </a:schemeClr>
                  </a:solidFill>
                  <a:cs typeface="+mn-cs"/>
                </a:rPr>
                <a:t>традиционных  подходов</a:t>
              </a:r>
              <a:endParaRPr lang="en-US" sz="1600" b="1" dirty="0">
                <a:solidFill>
                  <a:schemeClr val="bg2">
                    <a:lumMod val="10000"/>
                  </a:schemeClr>
                </a:solidFill>
                <a:cs typeface="+mn-cs"/>
              </a:endParaRPr>
            </a:p>
          </p:txBody>
        </p:sp>
        <p:sp>
          <p:nvSpPr>
            <p:cNvPr id="58381" name="Text Box 111"/>
            <p:cNvSpPr txBox="1">
              <a:spLocks noChangeArrowheads="1"/>
            </p:cNvSpPr>
            <p:nvPr/>
          </p:nvSpPr>
          <p:spPr bwMode="auto">
            <a:xfrm>
              <a:off x="1123" y="2215"/>
              <a:ext cx="868" cy="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b="1">
                  <a:solidFill>
                    <a:srgbClr val="000000"/>
                  </a:solidFill>
                </a:rPr>
                <a:t>Сам  дает  знания</a:t>
              </a: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409712" name="AutoShape 112"/>
            <p:cNvSpPr>
              <a:spLocks noChangeArrowheads="1"/>
            </p:cNvSpPr>
            <p:nvPr/>
          </p:nvSpPr>
          <p:spPr bwMode="gray">
            <a:xfrm>
              <a:off x="2750" y="1741"/>
              <a:ext cx="634" cy="232"/>
            </a:xfrm>
            <a:prstGeom prst="curvedDownArrow">
              <a:avLst>
                <a:gd name="adj1" fmla="val 34959"/>
                <a:gd name="adj2" fmla="val 91438"/>
                <a:gd name="adj3" fmla="val 53201"/>
              </a:avLst>
            </a:prstGeom>
            <a:ln/>
            <a:ex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endParaRPr lang="ru-RU" b="1"/>
            </a:p>
          </p:txBody>
        </p:sp>
        <p:grpSp>
          <p:nvGrpSpPr>
            <p:cNvPr id="58383" name="Group 113"/>
            <p:cNvGrpSpPr>
              <a:grpSpLocks/>
            </p:cNvGrpSpPr>
            <p:nvPr/>
          </p:nvGrpSpPr>
          <p:grpSpPr bwMode="auto">
            <a:xfrm>
              <a:off x="3143" y="2030"/>
              <a:ext cx="1049" cy="762"/>
              <a:chOff x="2226" y="2171"/>
              <a:chExt cx="1017" cy="741"/>
            </a:xfrm>
          </p:grpSpPr>
          <p:sp>
            <p:nvSpPr>
              <p:cNvPr id="409714" name="AutoShape 114"/>
              <p:cNvSpPr>
                <a:spLocks noChangeArrowheads="1"/>
              </p:cNvSpPr>
              <p:nvPr/>
            </p:nvSpPr>
            <p:spPr bwMode="gray">
              <a:xfrm>
                <a:off x="2226" y="2171"/>
                <a:ext cx="1017" cy="741"/>
              </a:xfrm>
              <a:prstGeom prst="roundRect">
                <a:avLst>
                  <a:gd name="adj" fmla="val 11921"/>
                </a:avLst>
              </a:prstGeom>
              <a:ln/>
              <a:extLst/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>
                  <a:defRPr/>
                </a:pPr>
                <a:endParaRPr lang="ru-RU" b="1"/>
              </a:p>
            </p:txBody>
          </p:sp>
          <p:sp>
            <p:nvSpPr>
              <p:cNvPr id="409715" name="Freeform 115"/>
              <p:cNvSpPr>
                <a:spLocks/>
              </p:cNvSpPr>
              <p:nvPr/>
            </p:nvSpPr>
            <p:spPr bwMode="gray">
              <a:xfrm>
                <a:off x="2257" y="2208"/>
                <a:ext cx="397" cy="370"/>
              </a:xfrm>
              <a:custGeom>
                <a:avLst/>
                <a:gdLst>
                  <a:gd name="T0" fmla="*/ 118 w 596"/>
                  <a:gd name="T1" fmla="*/ 0 h 598"/>
                  <a:gd name="T2" fmla="*/ 0 w 596"/>
                  <a:gd name="T3" fmla="*/ 118 h 598"/>
                  <a:gd name="T4" fmla="*/ 0 w 596"/>
                  <a:gd name="T5" fmla="*/ 589 h 598"/>
                  <a:gd name="T6" fmla="*/ 161 w 596"/>
                  <a:gd name="T7" fmla="*/ 174 h 598"/>
                  <a:gd name="T8" fmla="*/ 589 w 596"/>
                  <a:gd name="T9" fmla="*/ 0 h 598"/>
                  <a:gd name="T10" fmla="*/ 118 w 596"/>
                  <a:gd name="T11" fmla="*/ 0 h 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2">
                      <a:gamma/>
                      <a:tint val="60392"/>
                      <a:invGamma/>
                    </a:schemeClr>
                  </a:gs>
                  <a:gs pos="50000">
                    <a:schemeClr val="accent2">
                      <a:alpha val="0"/>
                    </a:schemeClr>
                  </a:gs>
                  <a:gs pos="100000">
                    <a:schemeClr val="accent2">
                      <a:gamma/>
                      <a:tint val="60392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algn="ctr">
                  <a:defRPr/>
                </a:pPr>
                <a:endParaRPr lang="ru-RU" b="1">
                  <a:cs typeface="+mn-cs"/>
                </a:endParaRPr>
              </a:p>
            </p:txBody>
          </p:sp>
        </p:grpSp>
        <p:sp>
          <p:nvSpPr>
            <p:cNvPr id="409716" name="Text Box 116"/>
            <p:cNvSpPr txBox="1">
              <a:spLocks noChangeArrowheads="1"/>
            </p:cNvSpPr>
            <p:nvPr/>
          </p:nvSpPr>
          <p:spPr bwMode="white">
            <a:xfrm>
              <a:off x="3140" y="2171"/>
              <a:ext cx="979" cy="439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ru-RU" sz="1600" b="1" dirty="0">
                  <a:solidFill>
                    <a:schemeClr val="bg2">
                      <a:lumMod val="10000"/>
                    </a:schemeClr>
                  </a:solidFill>
                  <a:cs typeface="+mn-cs"/>
                </a:rPr>
                <a:t>Учитель</a:t>
              </a:r>
            </a:p>
            <a:p>
              <a:pPr algn="ctr">
                <a:spcBef>
                  <a:spcPct val="50000"/>
                </a:spcBef>
                <a:defRPr/>
              </a:pPr>
              <a:r>
                <a:rPr lang="ru-RU" sz="1600" b="1" dirty="0">
                  <a:solidFill>
                    <a:schemeClr val="bg2">
                      <a:lumMod val="10000"/>
                    </a:schemeClr>
                  </a:solidFill>
                  <a:cs typeface="+mn-cs"/>
                </a:rPr>
                <a:t>новой</a:t>
              </a:r>
            </a:p>
            <a:p>
              <a:pPr algn="ctr">
                <a:spcBef>
                  <a:spcPct val="50000"/>
                </a:spcBef>
                <a:defRPr/>
              </a:pPr>
              <a:r>
                <a:rPr lang="ru-RU" sz="1600" b="1" dirty="0">
                  <a:solidFill>
                    <a:schemeClr val="bg2">
                      <a:lumMod val="10000"/>
                    </a:schemeClr>
                  </a:solidFill>
                  <a:cs typeface="+mn-cs"/>
                </a:rPr>
                <a:t>формации</a:t>
              </a:r>
              <a:endParaRPr lang="en-US" sz="1600" b="1" dirty="0">
                <a:solidFill>
                  <a:schemeClr val="bg2">
                    <a:lumMod val="10000"/>
                  </a:schemeClr>
                </a:solidFill>
                <a:cs typeface="+mn-cs"/>
              </a:endParaRPr>
            </a:p>
          </p:txBody>
        </p:sp>
        <p:grpSp>
          <p:nvGrpSpPr>
            <p:cNvPr id="58387" name="Group 118"/>
            <p:cNvGrpSpPr>
              <a:grpSpLocks/>
            </p:cNvGrpSpPr>
            <p:nvPr/>
          </p:nvGrpSpPr>
          <p:grpSpPr bwMode="auto">
            <a:xfrm>
              <a:off x="1001" y="1294"/>
              <a:ext cx="1576" cy="633"/>
              <a:chOff x="346" y="1288"/>
              <a:chExt cx="2278" cy="914"/>
            </a:xfrm>
          </p:grpSpPr>
          <p:pic>
            <p:nvPicPr>
              <p:cNvPr id="58388" name="Picture 119" descr="circuler_1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gray">
              <a:xfrm>
                <a:off x="1779" y="1722"/>
                <a:ext cx="845" cy="4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09720" name="Oval 120"/>
              <p:cNvSpPr>
                <a:spLocks noChangeArrowheads="1"/>
              </p:cNvSpPr>
              <p:nvPr/>
            </p:nvSpPr>
            <p:spPr bwMode="gray">
              <a:xfrm>
                <a:off x="346" y="1288"/>
                <a:ext cx="1255" cy="707"/>
              </a:xfrm>
              <a:prstGeom prst="ellipse">
                <a:avLst/>
              </a:prstGeom>
              <a:ln/>
              <a:extLst/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>
                  <a:defRPr/>
                </a:pPr>
                <a:endParaRPr lang="ru-RU" b="1"/>
              </a:p>
            </p:txBody>
          </p:sp>
        </p:grpSp>
        <p:grpSp>
          <p:nvGrpSpPr>
            <p:cNvPr id="58390" name="Group 122"/>
            <p:cNvGrpSpPr>
              <a:grpSpLocks/>
            </p:cNvGrpSpPr>
            <p:nvPr/>
          </p:nvGrpSpPr>
          <p:grpSpPr bwMode="auto">
            <a:xfrm>
              <a:off x="224" y="1721"/>
              <a:ext cx="1045" cy="965"/>
              <a:chOff x="-28" y="716"/>
              <a:chExt cx="1514" cy="1395"/>
            </a:xfrm>
          </p:grpSpPr>
          <p:grpSp>
            <p:nvGrpSpPr>
              <p:cNvPr id="58391" name="Group 123"/>
              <p:cNvGrpSpPr>
                <a:grpSpLocks/>
              </p:cNvGrpSpPr>
              <p:nvPr/>
            </p:nvGrpSpPr>
            <p:grpSpPr bwMode="auto">
              <a:xfrm>
                <a:off x="-28" y="716"/>
                <a:ext cx="1514" cy="1388"/>
                <a:chOff x="-28" y="716"/>
                <a:chExt cx="1514" cy="1388"/>
              </a:xfrm>
            </p:grpSpPr>
            <p:pic>
              <p:nvPicPr>
                <p:cNvPr id="58392" name="Picture 124" descr="circuler_1"/>
                <p:cNvPicPr>
                  <a:picLocks noChangeAspect="1" noChangeArrowheads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gray">
                <a:xfrm>
                  <a:off x="348" y="716"/>
                  <a:ext cx="1138" cy="67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409725" name="Oval 125"/>
                <p:cNvSpPr>
                  <a:spLocks noChangeArrowheads="1"/>
                </p:cNvSpPr>
                <p:nvPr/>
              </p:nvSpPr>
              <p:spPr bwMode="gray">
                <a:xfrm>
                  <a:off x="-28" y="1478"/>
                  <a:ext cx="1487" cy="627"/>
                </a:xfrm>
                <a:prstGeom prst="ellipse">
                  <a:avLst/>
                </a:prstGeom>
                <a:ln/>
                <a:extLst/>
              </p:spPr>
              <p:style>
                <a:lnRef idx="3">
                  <a:schemeClr val="lt1"/>
                </a:lnRef>
                <a:fillRef idx="1">
                  <a:schemeClr val="accent2"/>
                </a:fillRef>
                <a:effectRef idx="1">
                  <a:schemeClr val="accent2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pPr algn="ctr">
                    <a:defRPr/>
                  </a:pPr>
                  <a:endParaRPr lang="ru-RU" b="1"/>
                </a:p>
              </p:txBody>
            </p:sp>
          </p:grpSp>
          <p:pic>
            <p:nvPicPr>
              <p:cNvPr id="58394" name="Picture 126" descr="Picture2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gray">
              <a:xfrm rot="10624579">
                <a:off x="-15" y="1751"/>
                <a:ext cx="1409" cy="3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58395" name="Group 127"/>
            <p:cNvGrpSpPr>
              <a:grpSpLocks/>
            </p:cNvGrpSpPr>
            <p:nvPr/>
          </p:nvGrpSpPr>
          <p:grpSpPr bwMode="auto">
            <a:xfrm>
              <a:off x="571" y="2710"/>
              <a:ext cx="2169" cy="800"/>
              <a:chOff x="-278" y="1020"/>
              <a:chExt cx="3142" cy="1156"/>
            </a:xfrm>
          </p:grpSpPr>
          <p:grpSp>
            <p:nvGrpSpPr>
              <p:cNvPr id="58396" name="Group 128"/>
              <p:cNvGrpSpPr>
                <a:grpSpLocks/>
              </p:cNvGrpSpPr>
              <p:nvPr/>
            </p:nvGrpSpPr>
            <p:grpSpPr bwMode="auto">
              <a:xfrm>
                <a:off x="-278" y="1020"/>
                <a:ext cx="3142" cy="1156"/>
                <a:chOff x="-278" y="1020"/>
                <a:chExt cx="3142" cy="1156"/>
              </a:xfrm>
            </p:grpSpPr>
            <p:pic>
              <p:nvPicPr>
                <p:cNvPr id="58397" name="Picture 129" descr="circuler_1"/>
                <p:cNvPicPr>
                  <a:picLocks noChangeAspect="1" noChangeArrowheads="1"/>
                </p:cNvPicPr>
                <p:nvPr/>
              </p:nvPicPr>
              <p:blipFill>
                <a:blip r:embed="rId6"/>
                <a:srcRect/>
                <a:stretch>
                  <a:fillRect/>
                </a:stretch>
              </p:blipFill>
              <p:spPr bwMode="gray">
                <a:xfrm>
                  <a:off x="639" y="1495"/>
                  <a:ext cx="1140" cy="68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409730" name="Oval 130"/>
                <p:cNvSpPr>
                  <a:spLocks noChangeArrowheads="1"/>
                </p:cNvSpPr>
                <p:nvPr/>
              </p:nvSpPr>
              <p:spPr bwMode="gray">
                <a:xfrm rot="20541337">
                  <a:off x="-278" y="1020"/>
                  <a:ext cx="1243" cy="663"/>
                </a:xfrm>
                <a:prstGeom prst="ellipse">
                  <a:avLst/>
                </a:prstGeom>
                <a:ln/>
                <a:extLst/>
              </p:spPr>
              <p:style>
                <a:lnRef idx="3">
                  <a:schemeClr val="lt1"/>
                </a:lnRef>
                <a:fillRef idx="1">
                  <a:schemeClr val="accent2"/>
                </a:fillRef>
                <a:effectRef idx="1">
                  <a:schemeClr val="accent2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pPr algn="ctr">
                    <a:defRPr/>
                  </a:pPr>
                  <a:r>
                    <a:rPr lang="ru-RU" sz="1200" b="1" dirty="0">
                      <a:solidFill>
                        <a:srgbClr val="C00000"/>
                      </a:solidFill>
                    </a:rPr>
                    <a:t>Оценивает</a:t>
                  </a:r>
                </a:p>
                <a:p>
                  <a:pPr algn="ctr">
                    <a:defRPr/>
                  </a:pPr>
                  <a:r>
                    <a:rPr lang="ru-RU" sz="1200" b="1" dirty="0">
                      <a:solidFill>
                        <a:srgbClr val="C00000"/>
                      </a:solidFill>
                    </a:rPr>
                    <a:t>по  завершению</a:t>
                  </a:r>
                </a:p>
                <a:p>
                  <a:pPr algn="ctr">
                    <a:defRPr/>
                  </a:pPr>
                  <a:r>
                    <a:rPr lang="ru-RU" sz="1200" b="1" dirty="0">
                      <a:solidFill>
                        <a:srgbClr val="C00000"/>
                      </a:solidFill>
                    </a:rPr>
                    <a:t>урока</a:t>
                  </a:r>
                </a:p>
              </p:txBody>
            </p:sp>
            <p:sp>
              <p:nvSpPr>
                <p:cNvPr id="57" name="Oval 130"/>
                <p:cNvSpPr>
                  <a:spLocks noChangeArrowheads="1"/>
                </p:cNvSpPr>
                <p:nvPr/>
              </p:nvSpPr>
              <p:spPr bwMode="gray">
                <a:xfrm>
                  <a:off x="1829" y="1159"/>
                  <a:ext cx="1035" cy="758"/>
                </a:xfrm>
                <a:prstGeom prst="ellipse">
                  <a:avLst/>
                </a:prstGeom>
                <a:ln/>
                <a:extLst/>
              </p:spPr>
              <p:style>
                <a:lnRef idx="3">
                  <a:schemeClr val="lt1"/>
                </a:lnRef>
                <a:fillRef idx="1">
                  <a:schemeClr val="accent2"/>
                </a:fillRef>
                <a:effectRef idx="1">
                  <a:schemeClr val="accent2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pPr algn="ctr">
                    <a:defRPr/>
                  </a:pPr>
                  <a:endParaRPr lang="ru-RU" b="1"/>
                </a:p>
              </p:txBody>
            </p:sp>
          </p:grpSp>
          <p:pic>
            <p:nvPicPr>
              <p:cNvPr id="58400" name="Picture 131" descr="Picture2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gray">
              <a:xfrm>
                <a:off x="855" y="1655"/>
                <a:ext cx="823" cy="3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409732" name="Text Box 132"/>
            <p:cNvSpPr txBox="1">
              <a:spLocks noChangeArrowheads="1"/>
            </p:cNvSpPr>
            <p:nvPr/>
          </p:nvSpPr>
          <p:spPr bwMode="white">
            <a:xfrm>
              <a:off x="1123" y="1332"/>
              <a:ext cx="700" cy="433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ru-RU" sz="1400" b="1" dirty="0">
                  <a:solidFill>
                    <a:srgbClr val="C00000"/>
                  </a:solidFill>
                  <a:latin typeface="+mn-lt"/>
                  <a:cs typeface="+mn-cs"/>
                </a:rPr>
                <a:t>Обучает  новому</a:t>
              </a:r>
            </a:p>
            <a:p>
              <a:pPr algn="ctr">
                <a:spcBef>
                  <a:spcPct val="50000"/>
                </a:spcBef>
                <a:defRPr/>
              </a:pPr>
              <a:r>
                <a:rPr lang="ru-RU" sz="1400" b="1" dirty="0">
                  <a:solidFill>
                    <a:srgbClr val="C00000"/>
                  </a:solidFill>
                  <a:latin typeface="+mn-lt"/>
                  <a:cs typeface="+mn-cs"/>
                </a:rPr>
                <a:t>по учебнику</a:t>
              </a:r>
              <a:endParaRPr lang="en-US" sz="1400" b="1" dirty="0">
                <a:solidFill>
                  <a:srgbClr val="C00000"/>
                </a:solidFill>
                <a:latin typeface="+mn-lt"/>
                <a:cs typeface="+mn-cs"/>
              </a:endParaRPr>
            </a:p>
          </p:txBody>
        </p:sp>
        <p:sp>
          <p:nvSpPr>
            <p:cNvPr id="409733" name="Text Box 133"/>
            <p:cNvSpPr txBox="1">
              <a:spLocks noChangeArrowheads="1"/>
            </p:cNvSpPr>
            <p:nvPr/>
          </p:nvSpPr>
          <p:spPr bwMode="white">
            <a:xfrm>
              <a:off x="264" y="2369"/>
              <a:ext cx="985" cy="263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ru-RU" sz="1200" b="1" dirty="0">
                  <a:solidFill>
                    <a:srgbClr val="C00000"/>
                  </a:solidFill>
                  <a:latin typeface="+mn-lt"/>
                  <a:cs typeface="+mn-cs"/>
                </a:rPr>
                <a:t>Дифференцированный  подход к  обучению</a:t>
              </a:r>
            </a:p>
          </p:txBody>
        </p:sp>
        <p:sp>
          <p:nvSpPr>
            <p:cNvPr id="58403" name="Text Box 134"/>
            <p:cNvSpPr txBox="1">
              <a:spLocks noChangeArrowheads="1"/>
            </p:cNvSpPr>
            <p:nvPr/>
          </p:nvSpPr>
          <p:spPr bwMode="white">
            <a:xfrm>
              <a:off x="1165" y="3183"/>
              <a:ext cx="875" cy="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200" b="1">
                  <a:solidFill>
                    <a:srgbClr val="C00000"/>
                  </a:solidFill>
                </a:rPr>
                <a:t>Фронтальный  опрос</a:t>
              </a:r>
              <a:endParaRPr lang="en-US" sz="1200" b="1">
                <a:solidFill>
                  <a:srgbClr val="C00000"/>
                </a:solidFill>
              </a:endParaRPr>
            </a:p>
          </p:txBody>
        </p:sp>
        <p:grpSp>
          <p:nvGrpSpPr>
            <p:cNvPr id="58404" name="Group 135"/>
            <p:cNvGrpSpPr>
              <a:grpSpLocks/>
            </p:cNvGrpSpPr>
            <p:nvPr/>
          </p:nvGrpSpPr>
          <p:grpSpPr bwMode="auto">
            <a:xfrm>
              <a:off x="4246" y="1302"/>
              <a:ext cx="1310" cy="637"/>
              <a:chOff x="242" y="1303"/>
              <a:chExt cx="1897" cy="921"/>
            </a:xfrm>
          </p:grpSpPr>
          <p:grpSp>
            <p:nvGrpSpPr>
              <p:cNvPr id="58405" name="Group 136"/>
              <p:cNvGrpSpPr>
                <a:grpSpLocks/>
              </p:cNvGrpSpPr>
              <p:nvPr/>
            </p:nvGrpSpPr>
            <p:grpSpPr bwMode="auto">
              <a:xfrm>
                <a:off x="242" y="1390"/>
                <a:ext cx="1897" cy="834"/>
                <a:chOff x="242" y="1390"/>
                <a:chExt cx="1897" cy="834"/>
              </a:xfrm>
            </p:grpSpPr>
            <p:pic>
              <p:nvPicPr>
                <p:cNvPr id="58406" name="Picture 137" descr="circuler_1"/>
                <p:cNvPicPr>
                  <a:picLocks noChangeAspect="1" noChangeArrowheads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gray">
                <a:xfrm>
                  <a:off x="242" y="1390"/>
                  <a:ext cx="918" cy="51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409738" name="Oval 138"/>
                <p:cNvSpPr>
                  <a:spLocks noChangeArrowheads="1"/>
                </p:cNvSpPr>
                <p:nvPr/>
              </p:nvSpPr>
              <p:spPr bwMode="gray">
                <a:xfrm>
                  <a:off x="1467" y="1813"/>
                  <a:ext cx="672" cy="412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accent2">
                        <a:alpha val="55000"/>
                      </a:schemeClr>
                    </a:gs>
                    <a:gs pos="50000">
                      <a:schemeClr val="accent2">
                        <a:gamma/>
                        <a:shade val="66275"/>
                        <a:invGamma/>
                        <a:alpha val="89999"/>
                      </a:schemeClr>
                    </a:gs>
                    <a:gs pos="100000">
                      <a:schemeClr val="accent2">
                        <a:alpha val="55000"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ru-RU" b="1">
                    <a:cs typeface="+mn-cs"/>
                  </a:endParaRPr>
                </a:p>
              </p:txBody>
            </p:sp>
          </p:grpSp>
          <p:pic>
            <p:nvPicPr>
              <p:cNvPr id="58408" name="Picture 139" descr="Picture2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gray">
              <a:xfrm>
                <a:off x="701" y="1303"/>
                <a:ext cx="662" cy="2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58409" name="Text Box 140"/>
            <p:cNvSpPr txBox="1">
              <a:spLocks noChangeArrowheads="1"/>
            </p:cNvSpPr>
            <p:nvPr/>
          </p:nvSpPr>
          <p:spPr bwMode="white">
            <a:xfrm>
              <a:off x="5151" y="1617"/>
              <a:ext cx="319" cy="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ru-RU" b="1">
                <a:solidFill>
                  <a:srgbClr val="F8F8F8"/>
                </a:solidFill>
              </a:endParaRPr>
            </a:p>
          </p:txBody>
        </p:sp>
        <p:grpSp>
          <p:nvGrpSpPr>
            <p:cNvPr id="58410" name="Group 141"/>
            <p:cNvGrpSpPr>
              <a:grpSpLocks/>
            </p:cNvGrpSpPr>
            <p:nvPr/>
          </p:nvGrpSpPr>
          <p:grpSpPr bwMode="auto">
            <a:xfrm>
              <a:off x="5020" y="2121"/>
              <a:ext cx="695" cy="454"/>
              <a:chOff x="584" y="1294"/>
              <a:chExt cx="1006" cy="656"/>
            </a:xfrm>
          </p:grpSpPr>
          <p:grpSp>
            <p:nvGrpSpPr>
              <p:cNvPr id="58411" name="Group 142"/>
              <p:cNvGrpSpPr>
                <a:grpSpLocks/>
              </p:cNvGrpSpPr>
              <p:nvPr/>
            </p:nvGrpSpPr>
            <p:grpSpPr bwMode="auto">
              <a:xfrm>
                <a:off x="687" y="1294"/>
                <a:ext cx="903" cy="656"/>
                <a:chOff x="687" y="1294"/>
                <a:chExt cx="903" cy="656"/>
              </a:xfrm>
            </p:grpSpPr>
            <p:pic>
              <p:nvPicPr>
                <p:cNvPr id="58412" name="Picture 143" descr="circuler_1"/>
                <p:cNvPicPr>
                  <a:picLocks noChangeAspect="1" noChangeArrowheads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 bwMode="gray">
                <a:xfrm>
                  <a:off x="687" y="1366"/>
                  <a:ext cx="835" cy="5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409744" name="Oval 144"/>
                <p:cNvSpPr>
                  <a:spLocks noChangeArrowheads="1"/>
                </p:cNvSpPr>
                <p:nvPr/>
              </p:nvSpPr>
              <p:spPr bwMode="gray">
                <a:xfrm>
                  <a:off x="884" y="1294"/>
                  <a:ext cx="706" cy="645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accent2">
                        <a:alpha val="55000"/>
                      </a:schemeClr>
                    </a:gs>
                    <a:gs pos="50000">
                      <a:schemeClr val="accent2">
                        <a:gamma/>
                        <a:shade val="66275"/>
                        <a:invGamma/>
                        <a:alpha val="89999"/>
                      </a:schemeClr>
                    </a:gs>
                    <a:gs pos="100000">
                      <a:schemeClr val="accent2">
                        <a:alpha val="55000"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ru-RU" b="1">
                    <a:cs typeface="+mn-cs"/>
                  </a:endParaRPr>
                </a:p>
              </p:txBody>
            </p:sp>
          </p:grpSp>
          <p:pic>
            <p:nvPicPr>
              <p:cNvPr id="58414" name="Picture 145" descr="Picture2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gray">
              <a:xfrm>
                <a:off x="584" y="1390"/>
                <a:ext cx="823" cy="1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58415" name="Text Box 146"/>
            <p:cNvSpPr txBox="1">
              <a:spLocks noChangeArrowheads="1"/>
            </p:cNvSpPr>
            <p:nvPr/>
          </p:nvSpPr>
          <p:spPr bwMode="white">
            <a:xfrm>
              <a:off x="5091" y="2226"/>
              <a:ext cx="638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b="1">
                  <a:solidFill>
                    <a:srgbClr val="F8F8F8"/>
                  </a:solidFill>
                </a:rPr>
                <a:t>Text in here</a:t>
              </a:r>
            </a:p>
          </p:txBody>
        </p:sp>
        <p:grpSp>
          <p:nvGrpSpPr>
            <p:cNvPr id="58416" name="Group 147"/>
            <p:cNvGrpSpPr>
              <a:grpSpLocks/>
            </p:cNvGrpSpPr>
            <p:nvPr/>
          </p:nvGrpSpPr>
          <p:grpSpPr bwMode="auto">
            <a:xfrm>
              <a:off x="3506" y="1528"/>
              <a:ext cx="2196" cy="1955"/>
              <a:chOff x="-828" y="-678"/>
              <a:chExt cx="3178" cy="2832"/>
            </a:xfrm>
          </p:grpSpPr>
          <p:grpSp>
            <p:nvGrpSpPr>
              <p:cNvPr id="58417" name="Group 148"/>
              <p:cNvGrpSpPr>
                <a:grpSpLocks/>
              </p:cNvGrpSpPr>
              <p:nvPr/>
            </p:nvGrpSpPr>
            <p:grpSpPr bwMode="auto">
              <a:xfrm>
                <a:off x="-828" y="-678"/>
                <a:ext cx="3178" cy="2832"/>
                <a:chOff x="-828" y="-678"/>
                <a:chExt cx="3178" cy="2832"/>
              </a:xfrm>
            </p:grpSpPr>
            <p:pic>
              <p:nvPicPr>
                <p:cNvPr id="58418" name="Picture 149" descr="circuler_1"/>
                <p:cNvPicPr>
                  <a:picLocks noChangeAspect="1" noChangeArrowheads="1"/>
                </p:cNvPicPr>
                <p:nvPr/>
              </p:nvPicPr>
              <p:blipFill>
                <a:blip r:embed="rId9"/>
                <a:srcRect/>
                <a:stretch>
                  <a:fillRect/>
                </a:stretch>
              </p:blipFill>
              <p:spPr bwMode="gray">
                <a:xfrm>
                  <a:off x="618" y="1640"/>
                  <a:ext cx="642" cy="44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409750" name="Oval 150"/>
                <p:cNvSpPr>
                  <a:spLocks noChangeArrowheads="1"/>
                </p:cNvSpPr>
                <p:nvPr/>
              </p:nvSpPr>
              <p:spPr bwMode="gray">
                <a:xfrm>
                  <a:off x="1020" y="1719"/>
                  <a:ext cx="243" cy="435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accent2">
                        <a:alpha val="55000"/>
                      </a:schemeClr>
                    </a:gs>
                    <a:gs pos="50000">
                      <a:schemeClr val="accent2">
                        <a:gamma/>
                        <a:shade val="66275"/>
                        <a:invGamma/>
                        <a:alpha val="89999"/>
                      </a:schemeClr>
                    </a:gs>
                    <a:gs pos="100000">
                      <a:schemeClr val="accent2">
                        <a:alpha val="55000"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ru-RU" b="1">
                    <a:cs typeface="+mn-cs"/>
                  </a:endParaRPr>
                </a:p>
              </p:txBody>
            </p:sp>
            <p:pic>
              <p:nvPicPr>
                <p:cNvPr id="58420" name="Picture 149" descr="circuler_1"/>
                <p:cNvPicPr>
                  <a:picLocks noChangeAspect="1" noChangeArrowheads="1"/>
                </p:cNvPicPr>
                <p:nvPr/>
              </p:nvPicPr>
              <p:blipFill>
                <a:blip r:embed="rId10"/>
                <a:srcRect/>
                <a:stretch>
                  <a:fillRect/>
                </a:stretch>
              </p:blipFill>
              <p:spPr bwMode="gray">
                <a:xfrm>
                  <a:off x="-532" y="1505"/>
                  <a:ext cx="657" cy="38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8421" name="Picture 149" descr="circuler_1"/>
                <p:cNvPicPr>
                  <a:picLocks noChangeAspect="1" noChangeArrowheads="1"/>
                </p:cNvPicPr>
                <p:nvPr/>
              </p:nvPicPr>
              <p:blipFill>
                <a:blip r:embed="rId11"/>
                <a:srcRect/>
                <a:stretch>
                  <a:fillRect/>
                </a:stretch>
              </p:blipFill>
              <p:spPr bwMode="gray">
                <a:xfrm>
                  <a:off x="-828" y="-678"/>
                  <a:ext cx="887" cy="4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62" name="Oval 150"/>
                <p:cNvSpPr>
                  <a:spLocks noChangeArrowheads="1"/>
                </p:cNvSpPr>
                <p:nvPr/>
              </p:nvSpPr>
              <p:spPr bwMode="gray">
                <a:xfrm>
                  <a:off x="1315" y="1046"/>
                  <a:ext cx="1034" cy="585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accent2">
                        <a:alpha val="55000"/>
                      </a:schemeClr>
                    </a:gs>
                    <a:gs pos="50000">
                      <a:schemeClr val="accent2">
                        <a:gamma/>
                        <a:shade val="66275"/>
                        <a:invGamma/>
                        <a:alpha val="89999"/>
                      </a:schemeClr>
                    </a:gs>
                    <a:gs pos="100000">
                      <a:schemeClr val="accent2">
                        <a:alpha val="55000"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ru-RU" b="1">
                    <a:cs typeface="+mn-cs"/>
                  </a:endParaRPr>
                </a:p>
              </p:txBody>
            </p:sp>
          </p:grpSp>
          <p:pic>
            <p:nvPicPr>
              <p:cNvPr id="58423" name="Picture 151" descr="Picture2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gray">
              <a:xfrm>
                <a:off x="489" y="1584"/>
                <a:ext cx="823" cy="3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58424" name="Text Box 152"/>
            <p:cNvSpPr txBox="1">
              <a:spLocks noChangeArrowheads="1"/>
            </p:cNvSpPr>
            <p:nvPr/>
          </p:nvSpPr>
          <p:spPr bwMode="white">
            <a:xfrm>
              <a:off x="5040" y="2718"/>
              <a:ext cx="638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b="1">
                  <a:solidFill>
                    <a:srgbClr val="F8F8F8"/>
                  </a:solidFill>
                </a:rPr>
                <a:t>Text in here</a:t>
              </a:r>
            </a:p>
          </p:txBody>
        </p:sp>
        <p:sp>
          <p:nvSpPr>
            <p:cNvPr id="409753" name="AutoShape 153"/>
            <p:cNvSpPr>
              <a:spLocks noChangeArrowheads="1"/>
            </p:cNvSpPr>
            <p:nvPr/>
          </p:nvSpPr>
          <p:spPr bwMode="gray">
            <a:xfrm rot="10800000" flipV="1">
              <a:off x="2810" y="2866"/>
              <a:ext cx="666" cy="222"/>
            </a:xfrm>
            <a:prstGeom prst="curvedUpArrow">
              <a:avLst>
                <a:gd name="adj1" fmla="val 37617"/>
                <a:gd name="adj2" fmla="val 91624"/>
                <a:gd name="adj3" fmla="val 33333"/>
              </a:avLst>
            </a:prstGeom>
            <a:ln/>
            <a:ex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endParaRPr lang="ru-RU" b="1"/>
            </a:p>
          </p:txBody>
        </p:sp>
        <p:sp>
          <p:nvSpPr>
            <p:cNvPr id="58426" name="Text Box 154"/>
            <p:cNvSpPr txBox="1">
              <a:spLocks noChangeArrowheads="1"/>
            </p:cNvSpPr>
            <p:nvPr/>
          </p:nvSpPr>
          <p:spPr bwMode="auto">
            <a:xfrm>
              <a:off x="4187" y="2199"/>
              <a:ext cx="790" cy="3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b="1">
                  <a:solidFill>
                    <a:srgbClr val="000000"/>
                  </a:solidFill>
                </a:rPr>
                <a:t>Учит  тому,  как  учиться</a:t>
              </a: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58" name="Text Box 134"/>
            <p:cNvSpPr txBox="1">
              <a:spLocks noChangeArrowheads="1"/>
            </p:cNvSpPr>
            <p:nvPr/>
          </p:nvSpPr>
          <p:spPr bwMode="white">
            <a:xfrm>
              <a:off x="2046" y="2882"/>
              <a:ext cx="637" cy="389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ru-RU" sz="1400" b="1" dirty="0">
                  <a:solidFill>
                    <a:srgbClr val="C00000"/>
                  </a:solidFill>
                  <a:latin typeface="+mn-lt"/>
                  <a:cs typeface="+mn-cs"/>
                </a:rPr>
                <a:t>Дает ученику  готовые  задания</a:t>
              </a:r>
              <a:endParaRPr lang="en-US" sz="1400" b="1" dirty="0">
                <a:solidFill>
                  <a:srgbClr val="C00000"/>
                </a:solidFill>
                <a:latin typeface="+mn-lt"/>
                <a:cs typeface="+mn-cs"/>
              </a:endParaRPr>
            </a:p>
          </p:txBody>
        </p:sp>
        <p:sp>
          <p:nvSpPr>
            <p:cNvPr id="58428" name="Text Box 152"/>
            <p:cNvSpPr txBox="1">
              <a:spLocks noChangeArrowheads="1"/>
            </p:cNvSpPr>
            <p:nvPr/>
          </p:nvSpPr>
          <p:spPr bwMode="white">
            <a:xfrm>
              <a:off x="3554" y="2959"/>
              <a:ext cx="638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b="1">
                  <a:solidFill>
                    <a:srgbClr val="F8F8F8"/>
                  </a:solidFill>
                </a:rPr>
                <a:t>Text in here</a:t>
              </a:r>
            </a:p>
          </p:txBody>
        </p:sp>
      </p:grpSp>
      <p:sp>
        <p:nvSpPr>
          <p:cNvPr id="3" name="Овал 2"/>
          <p:cNvSpPr/>
          <p:nvPr/>
        </p:nvSpPr>
        <p:spPr>
          <a:xfrm>
            <a:off x="2892425" y="954088"/>
            <a:ext cx="1260475" cy="160337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srgbClr val="C00000"/>
                </a:solidFill>
              </a:rPr>
              <a:t>монолог</a:t>
            </a:r>
          </a:p>
        </p:txBody>
      </p:sp>
      <p:sp>
        <p:nvSpPr>
          <p:cNvPr id="63" name="Овал 62"/>
          <p:cNvSpPr/>
          <p:nvPr/>
        </p:nvSpPr>
        <p:spPr>
          <a:xfrm>
            <a:off x="155575" y="1839913"/>
            <a:ext cx="1555750" cy="120173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ru-RU" sz="1200" b="1" dirty="0">
                <a:solidFill>
                  <a:srgbClr val="C00000"/>
                </a:solidFill>
              </a:rPr>
              <a:t>Учитель  объясняет, много говорит</a:t>
            </a:r>
          </a:p>
        </p:txBody>
      </p:sp>
      <p:sp>
        <p:nvSpPr>
          <p:cNvPr id="64" name="Овал 63"/>
          <p:cNvSpPr/>
          <p:nvPr/>
        </p:nvSpPr>
        <p:spPr>
          <a:xfrm>
            <a:off x="1539875" y="5126038"/>
            <a:ext cx="1260475" cy="121285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srgbClr val="C00000"/>
                </a:solidFill>
              </a:rPr>
              <a:t>Фронтальный</a:t>
            </a:r>
          </a:p>
          <a:p>
            <a:pPr algn="ctr">
              <a:defRPr/>
            </a:pPr>
            <a:r>
              <a:rPr lang="ru-RU" sz="1200" b="1" dirty="0">
                <a:solidFill>
                  <a:srgbClr val="C00000"/>
                </a:solidFill>
              </a:rPr>
              <a:t>опрос</a:t>
            </a:r>
          </a:p>
        </p:txBody>
      </p:sp>
      <p:sp>
        <p:nvSpPr>
          <p:cNvPr id="65" name="Овал 64"/>
          <p:cNvSpPr/>
          <p:nvPr/>
        </p:nvSpPr>
        <p:spPr>
          <a:xfrm>
            <a:off x="5157788" y="4567238"/>
            <a:ext cx="1863725" cy="12827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>
                <a:hlinkClick r:id="rId12" action="ppaction://hlinkfile"/>
              </a:rPr>
              <a:t>Талантливые  и  одаренные</a:t>
            </a:r>
            <a:endParaRPr lang="ru-RU" sz="1200" b="1" dirty="0"/>
          </a:p>
        </p:txBody>
      </p:sp>
      <p:sp>
        <p:nvSpPr>
          <p:cNvPr id="66" name="Овал 65"/>
          <p:cNvSpPr/>
          <p:nvPr/>
        </p:nvSpPr>
        <p:spPr>
          <a:xfrm>
            <a:off x="5164138" y="954088"/>
            <a:ext cx="1154112" cy="145891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chemeClr val="accent6">
                    <a:lumMod val="10000"/>
                  </a:schemeClr>
                </a:solidFill>
                <a:cs typeface="Times New Roman" pitchFamily="18" charset="0"/>
                <a:hlinkClick r:id="rId13" action="ppaction://hlinkfile"/>
              </a:rPr>
              <a:t>КМ</a:t>
            </a:r>
            <a:endParaRPr lang="ru-RU" sz="1000" b="1" dirty="0">
              <a:solidFill>
                <a:schemeClr val="accent6">
                  <a:lumMod val="10000"/>
                </a:schemeClr>
              </a:solidFill>
              <a:cs typeface="Times New Roman" pitchFamily="18" charset="0"/>
            </a:endParaRPr>
          </a:p>
        </p:txBody>
      </p:sp>
      <p:sp>
        <p:nvSpPr>
          <p:cNvPr id="67" name="Овал 66"/>
          <p:cNvSpPr/>
          <p:nvPr/>
        </p:nvSpPr>
        <p:spPr>
          <a:xfrm>
            <a:off x="6516688" y="977900"/>
            <a:ext cx="1260475" cy="11430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sz="1200" b="1" dirty="0">
              <a:hlinkClick r:id="rId14" action="ppaction://hlinkfile"/>
            </a:endParaRPr>
          </a:p>
          <a:p>
            <a:pPr algn="ctr">
              <a:defRPr/>
            </a:pPr>
            <a:endParaRPr lang="ru-RU" sz="1200" b="1" dirty="0">
              <a:hlinkClick r:id="rId14" action="ppaction://hlinkfile"/>
            </a:endParaRPr>
          </a:p>
          <a:p>
            <a:pPr algn="ctr">
              <a:defRPr/>
            </a:pPr>
            <a:endParaRPr lang="ru-RU" sz="1200" b="1" dirty="0">
              <a:hlinkClick r:id="rId14" action="ppaction://hlinkfile"/>
            </a:endParaRPr>
          </a:p>
          <a:p>
            <a:pPr algn="ctr">
              <a:defRPr/>
            </a:pPr>
            <a:r>
              <a:rPr lang="ru-RU" sz="1200" b="1" dirty="0">
                <a:hlinkClick r:id="rId14" action="ppaction://hlinkfile"/>
              </a:rPr>
              <a:t>ИКТ</a:t>
            </a:r>
            <a:endParaRPr lang="ru-RU" sz="1200" b="1" dirty="0"/>
          </a:p>
          <a:p>
            <a:pPr algn="ctr">
              <a:defRPr/>
            </a:pPr>
            <a:endParaRPr lang="ru-RU" sz="1200" b="1" dirty="0"/>
          </a:p>
          <a:p>
            <a:pPr algn="ctr">
              <a:defRPr/>
            </a:pPr>
            <a:r>
              <a:rPr lang="ru-RU" sz="1000" b="1" dirty="0">
                <a:solidFill>
                  <a:schemeClr val="accent6">
                    <a:lumMod val="10000"/>
                  </a:schemeClr>
                </a:solidFill>
                <a:cs typeface="Times New Roman" pitchFamily="18" charset="0"/>
              </a:rPr>
              <a:t>  </a:t>
            </a:r>
            <a:endParaRPr lang="ru-RU" sz="1000" b="1" dirty="0">
              <a:solidFill>
                <a:schemeClr val="accent2">
                  <a:lumMod val="10000"/>
                </a:schemeClr>
              </a:solidFill>
              <a:cs typeface="Times New Roman" pitchFamily="18" charset="0"/>
            </a:endParaRPr>
          </a:p>
          <a:p>
            <a:pPr algn="ctr">
              <a:defRPr/>
            </a:pPr>
            <a:endParaRPr lang="ru-RU" sz="1200" b="1" dirty="0"/>
          </a:p>
          <a:p>
            <a:pPr algn="ctr">
              <a:defRPr/>
            </a:pPr>
            <a:endParaRPr lang="ru-RU" sz="1200" b="1" dirty="0"/>
          </a:p>
        </p:txBody>
      </p:sp>
      <p:sp>
        <p:nvSpPr>
          <p:cNvPr id="68" name="Овал 67"/>
          <p:cNvSpPr/>
          <p:nvPr/>
        </p:nvSpPr>
        <p:spPr>
          <a:xfrm>
            <a:off x="7672388" y="1547813"/>
            <a:ext cx="1323975" cy="1341437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>
                <a:hlinkClick r:id="rId15" action="ppaction://hlinkfile"/>
              </a:rPr>
              <a:t>Возрастные  особенности</a:t>
            </a:r>
            <a:endParaRPr lang="ru-RU" sz="1200" b="1" dirty="0"/>
          </a:p>
        </p:txBody>
      </p:sp>
      <p:sp>
        <p:nvSpPr>
          <p:cNvPr id="69" name="Овал 68"/>
          <p:cNvSpPr/>
          <p:nvPr/>
        </p:nvSpPr>
        <p:spPr>
          <a:xfrm>
            <a:off x="7796213" y="3019425"/>
            <a:ext cx="1419225" cy="116205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>
                <a:hlinkClick r:id="rId16" action="ppaction://hlinkfile"/>
              </a:rPr>
              <a:t>Новые  подходы  в  обучении</a:t>
            </a:r>
            <a:endParaRPr lang="ru-RU" sz="1200" b="1" dirty="0"/>
          </a:p>
        </p:txBody>
      </p:sp>
      <p:sp>
        <p:nvSpPr>
          <p:cNvPr id="70" name="Овал 69"/>
          <p:cNvSpPr/>
          <p:nvPr/>
        </p:nvSpPr>
        <p:spPr>
          <a:xfrm>
            <a:off x="7378700" y="4281488"/>
            <a:ext cx="1641475" cy="1176337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50" b="1" dirty="0">
                <a:hlinkClick r:id="rId17" action="ppaction://hlinkfile"/>
              </a:rPr>
              <a:t>Лидерство  и  менеджмент</a:t>
            </a:r>
            <a:endParaRPr lang="ru-RU" sz="1050" b="1" dirty="0"/>
          </a:p>
        </p:txBody>
      </p:sp>
      <p:sp>
        <p:nvSpPr>
          <p:cNvPr id="71" name="Овал 70"/>
          <p:cNvSpPr/>
          <p:nvPr/>
        </p:nvSpPr>
        <p:spPr>
          <a:xfrm>
            <a:off x="6713538" y="5492750"/>
            <a:ext cx="1684337" cy="1000125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solidFill>
                <a:schemeClr val="accent6">
                  <a:lumMod val="10000"/>
                </a:schemeClr>
              </a:solidFill>
              <a:cs typeface="Times New Roman" pitchFamily="18" charset="0"/>
              <a:hlinkClick r:id="rId18" action="ppaction://hlinkfile"/>
            </a:endParaRPr>
          </a:p>
          <a:p>
            <a:pPr algn="ctr">
              <a:defRPr/>
            </a:pPr>
            <a:r>
              <a:rPr lang="ru-RU" sz="1400" b="1" dirty="0">
                <a:solidFill>
                  <a:schemeClr val="accent6">
                    <a:lumMod val="10000"/>
                  </a:schemeClr>
                </a:solidFill>
                <a:cs typeface="Times New Roman" pitchFamily="18" charset="0"/>
                <a:hlinkClick r:id="rId18" action="ppaction://hlinkfile"/>
              </a:rPr>
              <a:t>Оценивание для обучения</a:t>
            </a:r>
            <a:endParaRPr lang="ru-RU" sz="1400" b="1" dirty="0">
              <a:solidFill>
                <a:schemeClr val="accent6">
                  <a:lumMod val="10000"/>
                </a:schemeClr>
              </a:solidFill>
              <a:cs typeface="Times New Roman" pitchFamily="18" charset="0"/>
            </a:endParaRPr>
          </a:p>
        </p:txBody>
      </p:sp>
      <p:sp>
        <p:nvSpPr>
          <p:cNvPr id="58439" name="Прямоугольник 1"/>
          <p:cNvSpPr>
            <a:spLocks noChangeArrowheads="1"/>
          </p:cNvSpPr>
          <p:nvPr/>
        </p:nvSpPr>
        <p:spPr bwMode="auto">
          <a:xfrm>
            <a:off x="2611438" y="5873750"/>
            <a:ext cx="3706812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>
                <a:latin typeface="Comic Sans MS" pitchFamily="66" charset="0"/>
              </a:rPr>
              <a:t>Успех — это умение двигаться от неудачи к неудаче, не теряя энтузиазма.</a:t>
            </a:r>
          </a:p>
          <a:p>
            <a:pPr algn="ctr"/>
            <a:r>
              <a:rPr lang="ru-RU" sz="1400" b="1"/>
              <a:t>                                Черчилль Уинсто</a:t>
            </a:r>
            <a:r>
              <a:rPr lang="ru-RU" sz="1400" b="1" i="1"/>
              <a:t>н</a:t>
            </a:r>
            <a:endParaRPr lang="ru-RU" sz="1400" b="1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6QLnjpDmemWvdkPv8CNhL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4nqtrpMJHznzW6iQWuGbY"/>
</p:tagLst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Тема Office">
  <a:themeElements>
    <a:clrScheme name="Другая 1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00000"/>
      </a:hlink>
      <a:folHlink>
        <a:srgbClr val="FAC08F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ма Offic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C00000"/>
        </a:hlink>
        <a:folHlink>
          <a:srgbClr val="FAC08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C00000"/>
        </a:hlink>
        <a:folHlink>
          <a:srgbClr val="F298F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вердый переплет">
  <a:themeElements>
    <a:clrScheme name="Твердый переплет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Тема Office 2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C00000"/>
    </a:hlink>
    <a:folHlink>
      <a:srgbClr val="F298F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403</TotalTime>
  <Words>1450</Words>
  <Application>Microsoft Office PowerPoint</Application>
  <PresentationFormat>Экран (4:3)</PresentationFormat>
  <Paragraphs>322</Paragraphs>
  <Slides>28</Slides>
  <Notes>6</Notes>
  <HiddenSlides>0</HiddenSlides>
  <MMClips>1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28</vt:i4>
      </vt:variant>
    </vt:vector>
  </HeadingPairs>
  <TitlesOfParts>
    <vt:vector size="32" baseType="lpstr">
      <vt:lpstr>Тема Office</vt:lpstr>
      <vt:lpstr>Твердый переплет</vt:lpstr>
      <vt:lpstr>Презентация</vt:lpstr>
      <vt:lpstr>CorelDRAW</vt:lpstr>
      <vt:lpstr>Презентация PowerPoint</vt:lpstr>
      <vt:lpstr> Сегодня ШКОЛА –  главный социальный институт  для ребенка!</vt:lpstr>
      <vt:lpstr>Газиева Юлдуз Газимагамаевна</vt:lpstr>
      <vt:lpstr>Презентация PowerPoint</vt:lpstr>
      <vt:lpstr>Презентация PowerPoint</vt:lpstr>
      <vt:lpstr>Презентация PowerPoint</vt:lpstr>
      <vt:lpstr>МОЙ КЛАСС</vt:lpstr>
      <vt:lpstr>Мы изучаем видовое разнообразие Ленточного бора. </vt:lpstr>
      <vt:lpstr>           рефлексия  изменений в  моей  педагогической  деятельности </vt:lpstr>
      <vt:lpstr>Современный  ученик  должен  соответствовать  своему  обществу</vt:lpstr>
      <vt:lpstr>   «ОРГАНИЗАЦИЯ ИССЛЕДОВАТЕЛЬСКОЙ ДЕЯТЕЛЬНОСТИ  НА УРОКАХ  ХИМИИ  И БИОЛОГИИ» </vt:lpstr>
      <vt:lpstr>ЭТАПЫ УРОКА-ИССЛЕДОВАНИЯ</vt:lpstr>
      <vt:lpstr>Презентация PowerPoint</vt:lpstr>
      <vt:lpstr>Семь шагов в обучении  умению работать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Образовательная система                         «7  модулей программы»</vt:lpstr>
      <vt:lpstr>Особенности  содержания  методов  работы и  методика</vt:lpstr>
      <vt:lpstr>    </vt:lpstr>
      <vt:lpstr>Дети должны быть:</vt:lpstr>
      <vt:lpstr>Презентация PowerPoint</vt:lpstr>
      <vt:lpstr>«Уже недостаточно просто знать что-то; более важно знать почему и как  и где  применить»                            (Карл Роджерс «Свобода учиться»)</vt:lpstr>
      <vt:lpstr>«Скажи мне - и я забуду,  Покажи мне – и я запомню, Дай мне действовать самому – и я научусь» </vt:lpstr>
      <vt:lpstr>Презентация PowerPoint</vt:lpstr>
      <vt:lpstr>КОЛЛЕКТИВ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RePack by Diakov</cp:lastModifiedBy>
  <cp:revision>41</cp:revision>
  <dcterms:created xsi:type="dcterms:W3CDTF">2013-08-20T23:50:31Z</dcterms:created>
  <dcterms:modified xsi:type="dcterms:W3CDTF">2016-04-25T06:42:30Z</dcterms:modified>
</cp:coreProperties>
</file>